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0"/>
  </p:notesMasterIdLst>
  <p:sldIdLst>
    <p:sldId id="258" r:id="rId3"/>
    <p:sldId id="301" r:id="rId4"/>
    <p:sldId id="304" r:id="rId5"/>
    <p:sldId id="299" r:id="rId6"/>
    <p:sldId id="312" r:id="rId7"/>
    <p:sldId id="321" r:id="rId8"/>
    <p:sldId id="320" r:id="rId9"/>
    <p:sldId id="308" r:id="rId10"/>
    <p:sldId id="322" r:id="rId11"/>
    <p:sldId id="326" r:id="rId12"/>
    <p:sldId id="297" r:id="rId13"/>
    <p:sldId id="302" r:id="rId14"/>
    <p:sldId id="310" r:id="rId15"/>
    <p:sldId id="314" r:id="rId16"/>
    <p:sldId id="323" r:id="rId17"/>
    <p:sldId id="325" r:id="rId18"/>
    <p:sldId id="296"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pos="2502" userDrawn="1">
          <p15:clr>
            <a:srgbClr val="A4A3A4"/>
          </p15:clr>
        </p15:guide>
        <p15:guide id="3" pos="7446" userDrawn="1">
          <p15:clr>
            <a:srgbClr val="A4A3A4"/>
          </p15:clr>
        </p15:guide>
        <p15:guide id="4" pos="6335" userDrawn="1">
          <p15:clr>
            <a:srgbClr val="A4A3A4"/>
          </p15:clr>
        </p15:guide>
        <p15:guide id="6" pos="7582" userDrawn="1">
          <p15:clr>
            <a:srgbClr val="A4A3A4"/>
          </p15:clr>
        </p15:guide>
        <p15:guide id="7" pos="59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hleen Mooney" initials="KM" lastIdx="22" clrIdx="6">
    <p:extLst>
      <p:ext uri="{19B8F6BF-5375-455C-9EA6-DF929625EA0E}">
        <p15:presenceInfo xmlns:p15="http://schemas.microsoft.com/office/powerpoint/2012/main" userId="S-1-5-21-3267810332-1398234292-3245395258-42391" providerId="AD"/>
      </p:ext>
    </p:extLst>
  </p:cmAuthor>
  <p:cmAuthor id="1" name="Fleck, Grace" initials="FG" lastIdx="21" clrIdx="0">
    <p:extLst>
      <p:ext uri="{19B8F6BF-5375-455C-9EA6-DF929625EA0E}">
        <p15:presenceInfo xmlns:p15="http://schemas.microsoft.com/office/powerpoint/2012/main" userId="S-1-5-21-3267810332-1398234292-3245395258-36299" providerId="AD"/>
      </p:ext>
    </p:extLst>
  </p:cmAuthor>
  <p:cmAuthor id="8" name="Emma Johns" initials="EJ" lastIdx="3" clrIdx="7">
    <p:extLst>
      <p:ext uri="{19B8F6BF-5375-455C-9EA6-DF929625EA0E}">
        <p15:presenceInfo xmlns:p15="http://schemas.microsoft.com/office/powerpoint/2012/main" userId="S-1-5-21-1292211901-2651484185-2346095773-5052" providerId="AD"/>
      </p:ext>
    </p:extLst>
  </p:cmAuthor>
  <p:cmAuthor id="2" name="Casey, Joanne" initials="CJ" lastIdx="8" clrIdx="1">
    <p:extLst>
      <p:ext uri="{19B8F6BF-5375-455C-9EA6-DF929625EA0E}">
        <p15:presenceInfo xmlns:p15="http://schemas.microsoft.com/office/powerpoint/2012/main" userId="S-1-5-21-3267810332-1398234292-3245395258-21290" providerId="AD"/>
      </p:ext>
    </p:extLst>
  </p:cmAuthor>
  <p:cmAuthor id="3" name="Davidson, Naomi" initials="DN" lastIdx="7" clrIdx="2">
    <p:extLst>
      <p:ext uri="{19B8F6BF-5375-455C-9EA6-DF929625EA0E}">
        <p15:presenceInfo xmlns:p15="http://schemas.microsoft.com/office/powerpoint/2012/main" userId="S-1-5-21-3267810332-1398234292-3245395258-22653" providerId="AD"/>
      </p:ext>
    </p:extLst>
  </p:cmAuthor>
  <p:cmAuthor id="4" name="Lexi Keegan" initials="LK" lastIdx="2" clrIdx="3">
    <p:extLst>
      <p:ext uri="{19B8F6BF-5375-455C-9EA6-DF929625EA0E}">
        <p15:presenceInfo xmlns:p15="http://schemas.microsoft.com/office/powerpoint/2012/main" userId="S-1-5-21-1292211901-2651484185-2346095773-6493" providerId="AD"/>
      </p:ext>
    </p:extLst>
  </p:cmAuthor>
  <p:cmAuthor id="5" name="Fionnuala Close" initials="FC" lastIdx="8" clrIdx="4">
    <p:extLst>
      <p:ext uri="{19B8F6BF-5375-455C-9EA6-DF929625EA0E}">
        <p15:presenceInfo xmlns:p15="http://schemas.microsoft.com/office/powerpoint/2012/main" userId="S-1-5-21-3267810332-1398234292-3245395258-37362" providerId="AD"/>
      </p:ext>
    </p:extLst>
  </p:cmAuthor>
  <p:cmAuthor id="6" name="Emily Chan" initials="EC" lastIdx="8" clrIdx="5">
    <p:extLst>
      <p:ext uri="{19B8F6BF-5375-455C-9EA6-DF929625EA0E}">
        <p15:presenceInfo xmlns:p15="http://schemas.microsoft.com/office/powerpoint/2012/main" userId="S-1-5-21-3267810332-1398234292-3245395258-36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E2"/>
    <a:srgbClr val="D5EAA0"/>
    <a:srgbClr val="9BE5FF"/>
    <a:srgbClr val="000000"/>
    <a:srgbClr val="CC0066"/>
    <a:srgbClr val="FF3300"/>
    <a:srgbClr val="CE59E5"/>
    <a:srgbClr val="B120CE"/>
    <a:srgbClr val="BF6200"/>
    <a:srgbClr val="871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7" autoAdjust="0"/>
    <p:restoredTop sz="96265" autoAdjust="0"/>
  </p:normalViewPr>
  <p:slideViewPr>
    <p:cSldViewPr snapToGrid="0">
      <p:cViewPr varScale="1">
        <p:scale>
          <a:sx n="51" d="100"/>
          <a:sy n="51" d="100"/>
        </p:scale>
        <p:origin x="40" y="404"/>
      </p:cViewPr>
      <p:guideLst>
        <p:guide orient="horz" pos="1434"/>
        <p:guide pos="2502"/>
        <p:guide pos="7446"/>
        <p:guide pos="6335"/>
        <p:guide pos="7582"/>
        <p:guide pos="592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21778451996902E-3"/>
          <c:y val="0.10517004498146161"/>
          <c:w val="0.97487092269683839"/>
          <c:h val="0.61979334876630343"/>
        </c:manualLayout>
      </c:layout>
      <c:barChart>
        <c:barDir val="col"/>
        <c:grouping val="clustered"/>
        <c:varyColors val="0"/>
        <c:ser>
          <c:idx val="0"/>
          <c:order val="0"/>
          <c:tx>
            <c:strRef>
              <c:f>Sheet1!$B$1</c:f>
              <c:strCache>
                <c:ptCount val="1"/>
                <c:pt idx="0">
                  <c:v>Understanding of what is 'healthier' </c:v>
                </c:pt>
              </c:strCache>
            </c:strRef>
          </c:tx>
          <c:spPr>
            <a:solidFill>
              <a:srgbClr val="009FDF"/>
            </a:solidFill>
            <a:ln>
              <a:noFill/>
            </a:ln>
            <a:effectLst/>
          </c:spPr>
          <c:invertIfNegative val="0"/>
          <c:dLbls>
            <c:dLbl>
              <c:idx val="0"/>
              <c:tx>
                <c:rich>
                  <a:bodyPr/>
                  <a:lstStyle/>
                  <a:p>
                    <a:fld id="{382E88E6-0065-4042-BCC4-3D3E435283B0}" type="VALUE">
                      <a:rPr lang="en-US">
                        <a:solidFill>
                          <a:srgbClr val="0077A7"/>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7E-498A-802A-E815B30F734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 pre campaign</c:v>
                </c:pt>
                <c:pt idx="1">
                  <c:v>Wave 2 - May 2018</c:v>
                </c:pt>
                <c:pt idx="2">
                  <c:v>Wave 3 - Nov 2018</c:v>
                </c:pt>
                <c:pt idx="3">
                  <c:v>Wave 4 - May 2019</c:v>
                </c:pt>
              </c:strCache>
            </c:strRef>
          </c:cat>
          <c:val>
            <c:numRef>
              <c:f>Sheet1!$B$2:$B$5</c:f>
              <c:numCache>
                <c:formatCode>0%</c:formatCode>
                <c:ptCount val="4"/>
                <c:pt idx="0">
                  <c:v>0.82</c:v>
                </c:pt>
                <c:pt idx="1">
                  <c:v>0.81</c:v>
                </c:pt>
                <c:pt idx="2">
                  <c:v>0.74</c:v>
                </c:pt>
                <c:pt idx="3">
                  <c:v>0.83</c:v>
                </c:pt>
              </c:numCache>
            </c:numRef>
          </c:val>
          <c:extLst>
            <c:ext xmlns:c16="http://schemas.microsoft.com/office/drawing/2014/chart" uri="{C3380CC4-5D6E-409C-BE32-E72D297353CC}">
              <c16:uniqueId val="{00000001-B77E-498A-802A-E815B30F7340}"/>
            </c:ext>
          </c:extLst>
        </c:ser>
        <c:dLbls>
          <c:showLegendKey val="0"/>
          <c:showVal val="0"/>
          <c:showCatName val="0"/>
          <c:showSerName val="0"/>
          <c:showPercent val="0"/>
          <c:showBubbleSize val="0"/>
        </c:dLbls>
        <c:gapWidth val="219"/>
        <c:overlap val="-27"/>
        <c:axId val="308970440"/>
        <c:axId val="308970832"/>
      </c:barChart>
      <c:catAx>
        <c:axId val="308970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08970832"/>
        <c:crosses val="autoZero"/>
        <c:auto val="1"/>
        <c:lblAlgn val="ctr"/>
        <c:lblOffset val="100"/>
        <c:noMultiLvlLbl val="0"/>
      </c:catAx>
      <c:valAx>
        <c:axId val="308970832"/>
        <c:scaling>
          <c:orientation val="minMax"/>
          <c:max val="1"/>
        </c:scaling>
        <c:delete val="1"/>
        <c:axPos val="l"/>
        <c:numFmt formatCode="0%" sourceLinked="1"/>
        <c:majorTickMark val="none"/>
        <c:minorTickMark val="none"/>
        <c:tickLblPos val="nextTo"/>
        <c:crossAx val="30897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21511895340332E-2"/>
          <c:y val="4.0403063697766861E-2"/>
          <c:w val="0.89476417333197744"/>
          <c:h val="0.74903868403192964"/>
        </c:manualLayout>
      </c:layout>
      <c:barChart>
        <c:barDir val="col"/>
        <c:grouping val="clustered"/>
        <c:varyColors val="0"/>
        <c:ser>
          <c:idx val="0"/>
          <c:order val="0"/>
          <c:tx>
            <c:strRef>
              <c:f>Sheet1!$B$1</c:f>
              <c:strCache>
                <c:ptCount val="1"/>
                <c:pt idx="0">
                  <c:v>Wave 1</c:v>
                </c:pt>
              </c:strCache>
            </c:strRef>
          </c:tx>
          <c:spPr>
            <a:solidFill>
              <a:schemeClr val="accent6">
                <a:lumMod val="20000"/>
                <a:lumOff val="80000"/>
              </a:schemeClr>
            </a:solidFill>
            <a:ln w="12700">
              <a:noFill/>
              <a:prstDash val="sysDash"/>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Sheet1!$B$2:$B$9</c:f>
              <c:numCache>
                <c:formatCode>0%</c:formatCode>
                <c:ptCount val="8"/>
                <c:pt idx="0">
                  <c:v>0.52</c:v>
                </c:pt>
                <c:pt idx="1">
                  <c:v>0.03</c:v>
                </c:pt>
                <c:pt idx="2">
                  <c:v>0.02</c:v>
                </c:pt>
                <c:pt idx="3">
                  <c:v>0.02</c:v>
                </c:pt>
                <c:pt idx="4">
                  <c:v>0.13</c:v>
                </c:pt>
                <c:pt idx="5">
                  <c:v>0.04</c:v>
                </c:pt>
                <c:pt idx="6">
                  <c:v>0.15</c:v>
                </c:pt>
                <c:pt idx="7">
                  <c:v>9.9999999999999978E-2</c:v>
                </c:pt>
              </c:numCache>
            </c:numRef>
          </c:val>
          <c:extLst>
            <c:ext xmlns:c16="http://schemas.microsoft.com/office/drawing/2014/chart" uri="{C3380CC4-5D6E-409C-BE32-E72D297353CC}">
              <c16:uniqueId val="{00000000-CCD7-48F9-82DE-E296790D05FD}"/>
            </c:ext>
          </c:extLst>
        </c:ser>
        <c:ser>
          <c:idx val="1"/>
          <c:order val="1"/>
          <c:tx>
            <c:strRef>
              <c:f>Sheet1!$C$1</c:f>
              <c:strCache>
                <c:ptCount val="1"/>
                <c:pt idx="0">
                  <c:v>Wave 2</c:v>
                </c:pt>
              </c:strCache>
            </c:strRef>
          </c:tx>
          <c:spPr>
            <a:solidFill>
              <a:schemeClr val="accent6">
                <a:lumMod val="60000"/>
                <a:lumOff val="40000"/>
              </a:schemeClr>
            </a:solidFill>
            <a:ln w="53975">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Sheet1!$C$2:$C$9</c:f>
              <c:numCache>
                <c:formatCode>0%</c:formatCode>
                <c:ptCount val="8"/>
                <c:pt idx="0">
                  <c:v>0.39</c:v>
                </c:pt>
                <c:pt idx="1">
                  <c:v>0.02</c:v>
                </c:pt>
                <c:pt idx="2">
                  <c:v>0</c:v>
                </c:pt>
                <c:pt idx="3">
                  <c:v>0.01</c:v>
                </c:pt>
                <c:pt idx="4">
                  <c:v>0.15</c:v>
                </c:pt>
                <c:pt idx="5">
                  <c:v>0.09</c:v>
                </c:pt>
                <c:pt idx="6">
                  <c:v>0.28000000000000003</c:v>
                </c:pt>
                <c:pt idx="7">
                  <c:v>0.08</c:v>
                </c:pt>
              </c:numCache>
            </c:numRef>
          </c:val>
          <c:extLst>
            <c:ext xmlns:c16="http://schemas.microsoft.com/office/drawing/2014/chart" uri="{C3380CC4-5D6E-409C-BE32-E72D297353CC}">
              <c16:uniqueId val="{00000001-CCD7-48F9-82DE-E296790D05FD}"/>
            </c:ext>
          </c:extLst>
        </c:ser>
        <c:ser>
          <c:idx val="2"/>
          <c:order val="2"/>
          <c:tx>
            <c:strRef>
              <c:f>Sheet1!$D$1</c:f>
              <c:strCache>
                <c:ptCount val="1"/>
                <c:pt idx="0">
                  <c:v>Wave 3</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Sheet1!$D$2:$D$9</c:f>
              <c:numCache>
                <c:formatCode>0%</c:formatCode>
                <c:ptCount val="8"/>
                <c:pt idx="0">
                  <c:v>0.42763157894736842</c:v>
                </c:pt>
                <c:pt idx="1">
                  <c:v>6.5789473684210523E-2</c:v>
                </c:pt>
                <c:pt idx="2">
                  <c:v>3.9473684210526314E-2</c:v>
                </c:pt>
                <c:pt idx="3">
                  <c:v>6.5789473684210523E-3</c:v>
                </c:pt>
                <c:pt idx="4">
                  <c:v>0.13815789473684212</c:v>
                </c:pt>
                <c:pt idx="5">
                  <c:v>4.6052631578947366E-2</c:v>
                </c:pt>
                <c:pt idx="6">
                  <c:v>0.21710526315789475</c:v>
                </c:pt>
                <c:pt idx="7">
                  <c:v>5.921052631578947E-2</c:v>
                </c:pt>
              </c:numCache>
            </c:numRef>
          </c:val>
          <c:extLst>
            <c:ext xmlns:c16="http://schemas.microsoft.com/office/drawing/2014/chart" uri="{C3380CC4-5D6E-409C-BE32-E72D297353CC}">
              <c16:uniqueId val="{00000000-2C39-4463-9C96-E2EF3330BC6C}"/>
            </c:ext>
          </c:extLst>
        </c:ser>
        <c:ser>
          <c:idx val="3"/>
          <c:order val="3"/>
          <c:tx>
            <c:strRef>
              <c:f>Sheet1!$E$1</c:f>
              <c:strCache>
                <c:ptCount val="1"/>
                <c:pt idx="0">
                  <c:v>Wave 4</c:v>
                </c:pt>
              </c:strCache>
            </c:strRef>
          </c:tx>
          <c:spPr>
            <a:solidFill>
              <a:schemeClr val="accent6">
                <a:lumMod val="50000"/>
              </a:schemeClr>
            </a:solidFill>
            <a:ln>
              <a:noFill/>
            </a:ln>
            <a:effectLst/>
          </c:spPr>
          <c:invertIfNegative val="0"/>
          <c:dLbls>
            <c:dLbl>
              <c:idx val="0"/>
              <c:layout>
                <c:manualLayout>
                  <c:x val="1.407148758891629E-2"/>
                  <c:y val="-3.283456678408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43-4746-9146-352DE09C11F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Sheet1!$E$2:$E$9</c:f>
              <c:numCache>
                <c:formatCode>0%</c:formatCode>
                <c:ptCount val="8"/>
                <c:pt idx="0">
                  <c:v>0.37</c:v>
                </c:pt>
                <c:pt idx="1">
                  <c:v>6.0000000000000005E-2</c:v>
                </c:pt>
                <c:pt idx="2">
                  <c:v>0.02</c:v>
                </c:pt>
                <c:pt idx="3">
                  <c:v>0.04</c:v>
                </c:pt>
                <c:pt idx="4">
                  <c:v>0.11</c:v>
                </c:pt>
                <c:pt idx="5">
                  <c:v>0.03</c:v>
                </c:pt>
                <c:pt idx="6">
                  <c:v>0.36</c:v>
                </c:pt>
                <c:pt idx="7">
                  <c:v>0.05</c:v>
                </c:pt>
              </c:numCache>
            </c:numRef>
          </c:val>
          <c:extLst>
            <c:ext xmlns:c16="http://schemas.microsoft.com/office/drawing/2014/chart" uri="{C3380CC4-5D6E-409C-BE32-E72D297353CC}">
              <c16:uniqueId val="{00000000-A781-4AE0-B337-93253B1D7678}"/>
            </c:ext>
          </c:extLst>
        </c:ser>
        <c:dLbls>
          <c:showLegendKey val="0"/>
          <c:showVal val="0"/>
          <c:showCatName val="0"/>
          <c:showSerName val="0"/>
          <c:showPercent val="0"/>
          <c:showBubbleSize val="0"/>
        </c:dLbls>
        <c:gapWidth val="100"/>
        <c:axId val="309170608"/>
        <c:axId val="309164336"/>
      </c:barChart>
      <c:catAx>
        <c:axId val="309170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9164336"/>
        <c:crosses val="autoZero"/>
        <c:auto val="1"/>
        <c:lblAlgn val="ctr"/>
        <c:lblOffset val="100"/>
        <c:noMultiLvlLbl val="0"/>
      </c:catAx>
      <c:valAx>
        <c:axId val="309164336"/>
        <c:scaling>
          <c:orientation val="minMax"/>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9170608"/>
        <c:crosses val="autoZero"/>
        <c:crossBetween val="between"/>
      </c:valAx>
      <c:spPr>
        <a:noFill/>
        <a:ln>
          <a:noFill/>
        </a:ln>
        <a:effectLst/>
      </c:spPr>
    </c:plotArea>
    <c:legend>
      <c:legendPos val="t"/>
      <c:layout>
        <c:manualLayout>
          <c:xMode val="edge"/>
          <c:yMode val="edge"/>
          <c:x val="0.778778554838084"/>
          <c:y val="1.8869868237801943E-2"/>
          <c:w val="0.22122143456424195"/>
          <c:h val="0.103400673840308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8371458235099E-2"/>
          <c:y val="4.0403063697766861E-2"/>
          <c:w val="0.89585729427418082"/>
          <c:h val="0.74903868403192964"/>
        </c:manualLayout>
      </c:layout>
      <c:barChart>
        <c:barDir val="col"/>
        <c:grouping val="clustered"/>
        <c:varyColors val="0"/>
        <c:ser>
          <c:idx val="0"/>
          <c:order val="0"/>
          <c:tx>
            <c:strRef>
              <c:f>Sheet1!$B$1</c:f>
              <c:strCache>
                <c:ptCount val="1"/>
                <c:pt idx="0">
                  <c:v>Wave 1</c:v>
                </c:pt>
              </c:strCache>
            </c:strRef>
          </c:tx>
          <c:spPr>
            <a:solidFill>
              <a:schemeClr val="accent2">
                <a:lumMod val="40000"/>
                <a:lumOff val="60000"/>
              </a:schemeClr>
            </a:solidFill>
            <a:ln w="12700">
              <a:solidFill>
                <a:schemeClr val="accent2"/>
              </a:solidFill>
              <a:prstDash val="sysDot"/>
            </a:ln>
            <a:effectLst/>
          </c:spPr>
          <c:invertIfNegative val="0"/>
          <c:dLbls>
            <c:dLbl>
              <c:idx val="0"/>
              <c:layout>
                <c:manualLayout>
                  <c:x val="-8.86130333375139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65-4AC5-9E8A-C76915C8087A}"/>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Sheet1!$B$2:$B$9</c:f>
              <c:numCache>
                <c:formatCode>0%</c:formatCode>
                <c:ptCount val="8"/>
                <c:pt idx="0">
                  <c:v>0.26</c:v>
                </c:pt>
                <c:pt idx="1">
                  <c:v>7.0000000000000007E-2</c:v>
                </c:pt>
                <c:pt idx="2">
                  <c:v>0.15</c:v>
                </c:pt>
                <c:pt idx="3">
                  <c:v>0.04</c:v>
                </c:pt>
                <c:pt idx="4">
                  <c:v>0.44</c:v>
                </c:pt>
                <c:pt idx="5">
                  <c:v>0.03</c:v>
                </c:pt>
                <c:pt idx="6">
                  <c:v>0.01</c:v>
                </c:pt>
                <c:pt idx="7">
                  <c:v>0</c:v>
                </c:pt>
              </c:numCache>
            </c:numRef>
          </c:val>
          <c:extLst>
            <c:ext xmlns:c16="http://schemas.microsoft.com/office/drawing/2014/chart" uri="{C3380CC4-5D6E-409C-BE32-E72D297353CC}">
              <c16:uniqueId val="{00000000-CCD7-48F9-82DE-E296790D05FD}"/>
            </c:ext>
          </c:extLst>
        </c:ser>
        <c:ser>
          <c:idx val="1"/>
          <c:order val="1"/>
          <c:tx>
            <c:strRef>
              <c:f>Sheet1!$C$1</c:f>
              <c:strCache>
                <c:ptCount val="1"/>
                <c:pt idx="0">
                  <c:v>Wave 2</c:v>
                </c:pt>
              </c:strCache>
            </c:strRef>
          </c:tx>
          <c:spPr>
            <a:solidFill>
              <a:schemeClr val="accent5"/>
            </a:solidFill>
            <a:ln w="53975">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Sheet1!$C$2:$C$9</c:f>
              <c:numCache>
                <c:formatCode>0%</c:formatCode>
                <c:ptCount val="8"/>
                <c:pt idx="0">
                  <c:v>0.27</c:v>
                </c:pt>
                <c:pt idx="1">
                  <c:v>0.05</c:v>
                </c:pt>
                <c:pt idx="2">
                  <c:v>0.1</c:v>
                </c:pt>
                <c:pt idx="3">
                  <c:v>0.06</c:v>
                </c:pt>
                <c:pt idx="4">
                  <c:v>0.5</c:v>
                </c:pt>
                <c:pt idx="5">
                  <c:v>0.01</c:v>
                </c:pt>
                <c:pt idx="6">
                  <c:v>0.03</c:v>
                </c:pt>
                <c:pt idx="7">
                  <c:v>0</c:v>
                </c:pt>
              </c:numCache>
            </c:numRef>
          </c:val>
          <c:extLst>
            <c:ext xmlns:c16="http://schemas.microsoft.com/office/drawing/2014/chart" uri="{C3380CC4-5D6E-409C-BE32-E72D297353CC}">
              <c16:uniqueId val="{00000001-CCD7-48F9-82DE-E296790D05FD}"/>
            </c:ext>
          </c:extLst>
        </c:ser>
        <c:ser>
          <c:idx val="2"/>
          <c:order val="2"/>
          <c:tx>
            <c:strRef>
              <c:f>Sheet1!$D$1</c:f>
              <c:strCache>
                <c:ptCount val="1"/>
                <c:pt idx="0">
                  <c:v>Wave 3 </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Sheet1!$D$2:$D$9</c:f>
              <c:numCache>
                <c:formatCode>0%</c:formatCode>
                <c:ptCount val="8"/>
                <c:pt idx="0">
                  <c:v>0.2848101265822785</c:v>
                </c:pt>
                <c:pt idx="1">
                  <c:v>0.10126582278481013</c:v>
                </c:pt>
                <c:pt idx="2">
                  <c:v>8.8607594936708861E-2</c:v>
                </c:pt>
                <c:pt idx="3">
                  <c:v>7.5949367088607597E-2</c:v>
                </c:pt>
                <c:pt idx="4">
                  <c:v>0.4050632911392405</c:v>
                </c:pt>
                <c:pt idx="5">
                  <c:v>1.2658227848101266E-2</c:v>
                </c:pt>
                <c:pt idx="6">
                  <c:v>3.1645569620253167E-2</c:v>
                </c:pt>
                <c:pt idx="7">
                  <c:v>6.3291139240506328E-3</c:v>
                </c:pt>
              </c:numCache>
            </c:numRef>
          </c:val>
          <c:extLst>
            <c:ext xmlns:c16="http://schemas.microsoft.com/office/drawing/2014/chart" uri="{C3380CC4-5D6E-409C-BE32-E72D297353CC}">
              <c16:uniqueId val="{00000000-B812-42A8-B107-104ABE3B5AE7}"/>
            </c:ext>
          </c:extLst>
        </c:ser>
        <c:ser>
          <c:idx val="3"/>
          <c:order val="3"/>
          <c:tx>
            <c:strRef>
              <c:f>Sheet1!$E$1</c:f>
              <c:strCache>
                <c:ptCount val="1"/>
                <c:pt idx="0">
                  <c:v>Wave 4</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c:v>
                </c:pt>
                <c:pt idx="1">
                  <c:v>&lt;1500</c:v>
                </c:pt>
                <c:pt idx="2">
                  <c:v>1500</c:v>
                </c:pt>
                <c:pt idx="3">
                  <c:v>1501-1999</c:v>
                </c:pt>
                <c:pt idx="4">
                  <c:v>2000</c:v>
                </c:pt>
                <c:pt idx="5">
                  <c:v>2001-2499</c:v>
                </c:pt>
                <c:pt idx="6">
                  <c:v>2500</c:v>
                </c:pt>
                <c:pt idx="7">
                  <c:v>2501+</c:v>
                </c:pt>
              </c:strCache>
            </c:strRef>
          </c:cat>
          <c:val>
            <c:numRef>
              <c:f>Sheet1!$E$2:$E$9</c:f>
              <c:numCache>
                <c:formatCode>0%</c:formatCode>
                <c:ptCount val="8"/>
                <c:pt idx="0">
                  <c:v>0.32</c:v>
                </c:pt>
                <c:pt idx="1">
                  <c:v>0.12</c:v>
                </c:pt>
                <c:pt idx="2">
                  <c:v>7.0000000000000007E-2</c:v>
                </c:pt>
                <c:pt idx="3">
                  <c:v>0.04</c:v>
                </c:pt>
                <c:pt idx="4">
                  <c:v>0.43</c:v>
                </c:pt>
                <c:pt idx="5">
                  <c:v>0.02</c:v>
                </c:pt>
                <c:pt idx="6">
                  <c:v>0.03</c:v>
                </c:pt>
                <c:pt idx="7">
                  <c:v>0.02</c:v>
                </c:pt>
              </c:numCache>
            </c:numRef>
          </c:val>
          <c:extLst>
            <c:ext xmlns:c16="http://schemas.microsoft.com/office/drawing/2014/chart" uri="{C3380CC4-5D6E-409C-BE32-E72D297353CC}">
              <c16:uniqueId val="{00000000-43BB-4F20-82C3-6B3C23CA0DFA}"/>
            </c:ext>
          </c:extLst>
        </c:ser>
        <c:dLbls>
          <c:showLegendKey val="0"/>
          <c:showVal val="0"/>
          <c:showCatName val="0"/>
          <c:showSerName val="0"/>
          <c:showPercent val="0"/>
          <c:showBubbleSize val="0"/>
        </c:dLbls>
        <c:gapWidth val="100"/>
        <c:axId val="308729536"/>
        <c:axId val="308725224"/>
      </c:barChart>
      <c:catAx>
        <c:axId val="3087295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8725224"/>
        <c:crosses val="autoZero"/>
        <c:auto val="1"/>
        <c:lblAlgn val="ctr"/>
        <c:lblOffset val="100"/>
        <c:noMultiLvlLbl val="0"/>
      </c:catAx>
      <c:valAx>
        <c:axId val="308725224"/>
        <c:scaling>
          <c:orientation val="minMax"/>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08729536"/>
        <c:crosses val="autoZero"/>
        <c:crossBetween val="between"/>
      </c:valAx>
      <c:spPr>
        <a:noFill/>
        <a:ln>
          <a:noFill/>
        </a:ln>
        <a:effectLst/>
      </c:spPr>
    </c:plotArea>
    <c:legend>
      <c:legendPos val="t"/>
      <c:layout>
        <c:manualLayout>
          <c:xMode val="edge"/>
          <c:yMode val="edge"/>
          <c:x val="0.76783309430492652"/>
          <c:y val="5.6609604713405828E-2"/>
          <c:w val="0.23216691304289555"/>
          <c:h val="0.1068819869959536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Wave 1 (Nov 2017 - pre campaign)</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Reduced salt</c:v>
                </c:pt>
                <c:pt idx="1">
                  <c:v>Reduced sugar</c:v>
                </c:pt>
                <c:pt idx="2">
                  <c:v>Reduced fat</c:v>
                </c:pt>
                <c:pt idx="3">
                  <c:v>Max limit on calories for foods high in fat, sugar or salt</c:v>
                </c:pt>
                <c:pt idx="4">
                  <c:v>Smaller portion sizes of sugary meals/snacks</c:v>
                </c:pt>
                <c:pt idx="5">
                  <c:v>Smaller portion sizes of snacks/meals higher in saturated fat</c:v>
                </c:pt>
                <c:pt idx="6">
                  <c:v>Smaller portion sizes of snacks/meals higher in salt</c:v>
                </c:pt>
              </c:strCache>
            </c:strRef>
          </c:cat>
          <c:val>
            <c:numRef>
              <c:f>Sheet1!$B$2:$B$8</c:f>
              <c:numCache>
                <c:formatCode>0%</c:formatCode>
                <c:ptCount val="7"/>
                <c:pt idx="0">
                  <c:v>0.63</c:v>
                </c:pt>
                <c:pt idx="1">
                  <c:v>0.61</c:v>
                </c:pt>
                <c:pt idx="2">
                  <c:v>0.6</c:v>
                </c:pt>
                <c:pt idx="3">
                  <c:v>0.46</c:v>
                </c:pt>
                <c:pt idx="4">
                  <c:v>0.46</c:v>
                </c:pt>
                <c:pt idx="5">
                  <c:v>0.42</c:v>
                </c:pt>
                <c:pt idx="6">
                  <c:v>0.43</c:v>
                </c:pt>
              </c:numCache>
            </c:numRef>
          </c:val>
          <c:extLst>
            <c:ext xmlns:c16="http://schemas.microsoft.com/office/drawing/2014/chart" uri="{C3380CC4-5D6E-409C-BE32-E72D297353CC}">
              <c16:uniqueId val="{00000000-5258-4C15-92DB-B3A8C3C8F85D}"/>
            </c:ext>
          </c:extLst>
        </c:ser>
        <c:ser>
          <c:idx val="1"/>
          <c:order val="1"/>
          <c:tx>
            <c:strRef>
              <c:f>Sheet1!$C$1</c:f>
              <c:strCache>
                <c:ptCount val="1"/>
                <c:pt idx="0">
                  <c:v>Wave 2 -May 2018</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Reduced salt</c:v>
                </c:pt>
                <c:pt idx="1">
                  <c:v>Reduced sugar</c:v>
                </c:pt>
                <c:pt idx="2">
                  <c:v>Reduced fat</c:v>
                </c:pt>
                <c:pt idx="3">
                  <c:v>Max limit on calories for foods high in fat, sugar or salt</c:v>
                </c:pt>
                <c:pt idx="4">
                  <c:v>Smaller portion sizes of sugary meals/snacks</c:v>
                </c:pt>
                <c:pt idx="5">
                  <c:v>Smaller portion sizes of snacks/meals higher in saturated fat</c:v>
                </c:pt>
                <c:pt idx="6">
                  <c:v>Smaller portion sizes of snacks/meals higher in salt</c:v>
                </c:pt>
              </c:strCache>
            </c:strRef>
          </c:cat>
          <c:val>
            <c:numRef>
              <c:f>Sheet1!$C$2:$C$8</c:f>
              <c:numCache>
                <c:formatCode>0%</c:formatCode>
                <c:ptCount val="7"/>
                <c:pt idx="0">
                  <c:v>0.68</c:v>
                </c:pt>
                <c:pt idx="1">
                  <c:v>0.7</c:v>
                </c:pt>
                <c:pt idx="2">
                  <c:v>0.7</c:v>
                </c:pt>
                <c:pt idx="3">
                  <c:v>0.55000000000000004</c:v>
                </c:pt>
                <c:pt idx="4">
                  <c:v>0.48</c:v>
                </c:pt>
                <c:pt idx="5">
                  <c:v>0.46</c:v>
                </c:pt>
                <c:pt idx="6">
                  <c:v>0.47</c:v>
                </c:pt>
              </c:numCache>
            </c:numRef>
          </c:val>
          <c:extLst>
            <c:ext xmlns:c16="http://schemas.microsoft.com/office/drawing/2014/chart" uri="{C3380CC4-5D6E-409C-BE32-E72D297353CC}">
              <c16:uniqueId val="{00000006-DBAB-43B0-89AB-9486CBFC615C}"/>
            </c:ext>
          </c:extLst>
        </c:ser>
        <c:ser>
          <c:idx val="2"/>
          <c:order val="2"/>
          <c:tx>
            <c:strRef>
              <c:f>Sheet1!$D$1</c:f>
              <c:strCache>
                <c:ptCount val="1"/>
                <c:pt idx="0">
                  <c:v>Wave 3 - Nov 2018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Reduced salt</c:v>
                </c:pt>
                <c:pt idx="1">
                  <c:v>Reduced sugar</c:v>
                </c:pt>
                <c:pt idx="2">
                  <c:v>Reduced fat</c:v>
                </c:pt>
                <c:pt idx="3">
                  <c:v>Max limit on calories for foods high in fat, sugar or salt</c:v>
                </c:pt>
                <c:pt idx="4">
                  <c:v>Smaller portion sizes of sugary meals/snacks</c:v>
                </c:pt>
                <c:pt idx="5">
                  <c:v>Smaller portion sizes of snacks/meals higher in saturated fat</c:v>
                </c:pt>
                <c:pt idx="6">
                  <c:v>Smaller portion sizes of snacks/meals higher in salt</c:v>
                </c:pt>
              </c:strCache>
            </c:strRef>
          </c:cat>
          <c:val>
            <c:numRef>
              <c:f>Sheet1!$D$2:$D$8</c:f>
              <c:numCache>
                <c:formatCode>0%</c:formatCode>
                <c:ptCount val="7"/>
                <c:pt idx="0">
                  <c:v>0.72</c:v>
                </c:pt>
                <c:pt idx="1">
                  <c:v>0.72</c:v>
                </c:pt>
                <c:pt idx="2">
                  <c:v>0.68</c:v>
                </c:pt>
                <c:pt idx="3">
                  <c:v>0.57999999999999996</c:v>
                </c:pt>
                <c:pt idx="4">
                  <c:v>0.6</c:v>
                </c:pt>
                <c:pt idx="5">
                  <c:v>0.52</c:v>
                </c:pt>
                <c:pt idx="6">
                  <c:v>0.49</c:v>
                </c:pt>
              </c:numCache>
            </c:numRef>
          </c:val>
          <c:extLst>
            <c:ext xmlns:c16="http://schemas.microsoft.com/office/drawing/2014/chart" uri="{C3380CC4-5D6E-409C-BE32-E72D297353CC}">
              <c16:uniqueId val="{00000000-3F1C-44F3-AF68-9FDE932AB5EF}"/>
            </c:ext>
          </c:extLst>
        </c:ser>
        <c:ser>
          <c:idx val="3"/>
          <c:order val="3"/>
          <c:tx>
            <c:strRef>
              <c:f>Sheet1!$E$1</c:f>
              <c:strCache>
                <c:ptCount val="1"/>
                <c:pt idx="0">
                  <c:v>Wave 4 - May 2019</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Reduced salt</c:v>
                </c:pt>
                <c:pt idx="1">
                  <c:v>Reduced sugar</c:v>
                </c:pt>
                <c:pt idx="2">
                  <c:v>Reduced fat</c:v>
                </c:pt>
                <c:pt idx="3">
                  <c:v>Max limit on calories for foods high in fat, sugar or salt</c:v>
                </c:pt>
                <c:pt idx="4">
                  <c:v>Smaller portion sizes of sugary meals/snacks</c:v>
                </c:pt>
                <c:pt idx="5">
                  <c:v>Smaller portion sizes of snacks/meals higher in saturated fat</c:v>
                </c:pt>
                <c:pt idx="6">
                  <c:v>Smaller portion sizes of snacks/meals higher in salt</c:v>
                </c:pt>
              </c:strCache>
            </c:strRef>
          </c:cat>
          <c:val>
            <c:numRef>
              <c:f>Sheet1!$E$2:$E$8</c:f>
              <c:numCache>
                <c:formatCode>0%</c:formatCode>
                <c:ptCount val="7"/>
                <c:pt idx="0">
                  <c:v>0.67</c:v>
                </c:pt>
                <c:pt idx="1">
                  <c:v>0.67</c:v>
                </c:pt>
                <c:pt idx="2">
                  <c:v>0.63</c:v>
                </c:pt>
                <c:pt idx="3">
                  <c:v>0.49</c:v>
                </c:pt>
                <c:pt idx="4">
                  <c:v>0.47</c:v>
                </c:pt>
                <c:pt idx="5">
                  <c:v>0.45</c:v>
                </c:pt>
                <c:pt idx="6">
                  <c:v>0.43</c:v>
                </c:pt>
              </c:numCache>
            </c:numRef>
          </c:val>
          <c:extLst>
            <c:ext xmlns:c16="http://schemas.microsoft.com/office/drawing/2014/chart" uri="{C3380CC4-5D6E-409C-BE32-E72D297353CC}">
              <c16:uniqueId val="{00000000-D439-4A04-BAF0-3E2CE0997344}"/>
            </c:ext>
          </c:extLst>
        </c:ser>
        <c:dLbls>
          <c:showLegendKey val="0"/>
          <c:showVal val="0"/>
          <c:showCatName val="0"/>
          <c:showSerName val="0"/>
          <c:showPercent val="0"/>
          <c:showBubbleSize val="0"/>
        </c:dLbls>
        <c:gapWidth val="80"/>
        <c:overlap val="-10"/>
        <c:axId val="308727576"/>
        <c:axId val="308732280"/>
      </c:barChart>
      <c:catAx>
        <c:axId val="30872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8732280"/>
        <c:crosses val="autoZero"/>
        <c:auto val="1"/>
        <c:lblAlgn val="ctr"/>
        <c:lblOffset val="100"/>
        <c:noMultiLvlLbl val="0"/>
      </c:catAx>
      <c:valAx>
        <c:axId val="308732280"/>
        <c:scaling>
          <c:orientation val="minMax"/>
          <c:max val="1"/>
        </c:scaling>
        <c:delete val="1"/>
        <c:axPos val="l"/>
        <c:numFmt formatCode="0%" sourceLinked="1"/>
        <c:majorTickMark val="none"/>
        <c:minorTickMark val="none"/>
        <c:tickLblPos val="nextTo"/>
        <c:crossAx val="308727576"/>
        <c:crosses val="autoZero"/>
        <c:crossBetween val="between"/>
      </c:valAx>
      <c:spPr>
        <a:noFill/>
        <a:ln>
          <a:noFill/>
        </a:ln>
        <a:effectLst/>
      </c:spPr>
    </c:plotArea>
    <c:legend>
      <c:legendPos val="b"/>
      <c:layout>
        <c:manualLayout>
          <c:xMode val="edge"/>
          <c:yMode val="edge"/>
          <c:x val="0.2495500274965225"/>
          <c:y val="0.90778660637854214"/>
          <c:w val="0.7504499333928103"/>
          <c:h val="7.13064378059219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700388818444411E-2"/>
          <c:y val="3.8329418995149148E-2"/>
          <c:w val="0.97059922236311114"/>
          <c:h val="0.69810657608814941"/>
        </c:manualLayout>
      </c:layout>
      <c:barChart>
        <c:barDir val="col"/>
        <c:grouping val="clustered"/>
        <c:varyColors val="0"/>
        <c:ser>
          <c:idx val="0"/>
          <c:order val="0"/>
          <c:tx>
            <c:strRef>
              <c:f>Sheet1!$B$1</c:f>
              <c:strCache>
                <c:ptCount val="1"/>
                <c:pt idx="0">
                  <c:v>Wave 1 (Nov 2017 - pre campaign)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Takeaway</c:v>
                </c:pt>
                <c:pt idx="1">
                  <c:v>Fast food restaurant</c:v>
                </c:pt>
                <c:pt idx="2">
                  <c:v>Vending 
machine</c:v>
                </c:pt>
                <c:pt idx="3">
                  <c:v>Restaurant</c:v>
                </c:pt>
                <c:pt idx="4">
                  <c:v>Café/Sandwich shop</c:v>
                </c:pt>
                <c:pt idx="5">
                  <c:v>Small corner shop</c:v>
                </c:pt>
                <c:pt idx="6">
                  <c:v>Work canteen</c:v>
                </c:pt>
                <c:pt idx="7">
                  <c:v>Meals at home</c:v>
                </c:pt>
                <c:pt idx="8">
                  <c:v>Supermarket</c:v>
                </c:pt>
              </c:strCache>
            </c:strRef>
          </c:cat>
          <c:val>
            <c:numRef>
              <c:f>Sheet1!$B$2:$B$10</c:f>
              <c:numCache>
                <c:formatCode>0%</c:formatCode>
                <c:ptCount val="9"/>
                <c:pt idx="0">
                  <c:v>0.73</c:v>
                </c:pt>
                <c:pt idx="1">
                  <c:v>0.67</c:v>
                </c:pt>
                <c:pt idx="2">
                  <c:v>0.55000000000000004</c:v>
                </c:pt>
                <c:pt idx="3">
                  <c:v>0.53</c:v>
                </c:pt>
                <c:pt idx="4">
                  <c:v>0.44</c:v>
                </c:pt>
                <c:pt idx="5">
                  <c:v>0.4</c:v>
                </c:pt>
                <c:pt idx="6">
                  <c:v>0.3</c:v>
                </c:pt>
                <c:pt idx="7">
                  <c:v>0.13</c:v>
                </c:pt>
                <c:pt idx="8">
                  <c:v>0.09</c:v>
                </c:pt>
              </c:numCache>
            </c:numRef>
          </c:val>
          <c:extLst>
            <c:ext xmlns:c16="http://schemas.microsoft.com/office/drawing/2014/chart" uri="{C3380CC4-5D6E-409C-BE32-E72D297353CC}">
              <c16:uniqueId val="{00000000-88E8-43D3-9873-3F15995C5F6C}"/>
            </c:ext>
          </c:extLst>
        </c:ser>
        <c:ser>
          <c:idx val="1"/>
          <c:order val="1"/>
          <c:tx>
            <c:strRef>
              <c:f>Sheet1!$C$1</c:f>
              <c:strCache>
                <c:ptCount val="1"/>
                <c:pt idx="0">
                  <c:v>Wave 2 - May 2018</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Takeaway</c:v>
                </c:pt>
                <c:pt idx="1">
                  <c:v>Fast food restaurant</c:v>
                </c:pt>
                <c:pt idx="2">
                  <c:v>Vending 
machine</c:v>
                </c:pt>
                <c:pt idx="3">
                  <c:v>Restaurant</c:v>
                </c:pt>
                <c:pt idx="4">
                  <c:v>Café/Sandwich shop</c:v>
                </c:pt>
                <c:pt idx="5">
                  <c:v>Small corner shop</c:v>
                </c:pt>
                <c:pt idx="6">
                  <c:v>Work canteen</c:v>
                </c:pt>
                <c:pt idx="7">
                  <c:v>Meals at home</c:v>
                </c:pt>
                <c:pt idx="8">
                  <c:v>Supermarket</c:v>
                </c:pt>
              </c:strCache>
            </c:strRef>
          </c:cat>
          <c:val>
            <c:numRef>
              <c:f>Sheet1!$C$2:$C$10</c:f>
              <c:numCache>
                <c:formatCode>0%</c:formatCode>
                <c:ptCount val="9"/>
                <c:pt idx="0">
                  <c:v>0.71</c:v>
                </c:pt>
                <c:pt idx="1">
                  <c:v>0.65</c:v>
                </c:pt>
                <c:pt idx="2">
                  <c:v>0.6</c:v>
                </c:pt>
                <c:pt idx="3">
                  <c:v>0.55000000000000004</c:v>
                </c:pt>
                <c:pt idx="4">
                  <c:v>0.5</c:v>
                </c:pt>
                <c:pt idx="5">
                  <c:v>0.43</c:v>
                </c:pt>
                <c:pt idx="6">
                  <c:v>0.33</c:v>
                </c:pt>
                <c:pt idx="7">
                  <c:v>0.1</c:v>
                </c:pt>
                <c:pt idx="8">
                  <c:v>0.12</c:v>
                </c:pt>
              </c:numCache>
            </c:numRef>
          </c:val>
          <c:extLst>
            <c:ext xmlns:c16="http://schemas.microsoft.com/office/drawing/2014/chart" uri="{C3380CC4-5D6E-409C-BE32-E72D297353CC}">
              <c16:uniqueId val="{00000006-DB4F-4297-BB3D-D1CCCDA2B440}"/>
            </c:ext>
          </c:extLst>
        </c:ser>
        <c:ser>
          <c:idx val="2"/>
          <c:order val="2"/>
          <c:tx>
            <c:strRef>
              <c:f>Sheet1!$D$1</c:f>
              <c:strCache>
                <c:ptCount val="1"/>
                <c:pt idx="0">
                  <c:v>Wave 3- November 2018</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Takeaway</c:v>
                </c:pt>
                <c:pt idx="1">
                  <c:v>Fast food restaurant</c:v>
                </c:pt>
                <c:pt idx="2">
                  <c:v>Vending 
machine</c:v>
                </c:pt>
                <c:pt idx="3">
                  <c:v>Restaurant</c:v>
                </c:pt>
                <c:pt idx="4">
                  <c:v>Café/Sandwich shop</c:v>
                </c:pt>
                <c:pt idx="5">
                  <c:v>Small corner shop</c:v>
                </c:pt>
                <c:pt idx="6">
                  <c:v>Work canteen</c:v>
                </c:pt>
                <c:pt idx="7">
                  <c:v>Meals at home</c:v>
                </c:pt>
                <c:pt idx="8">
                  <c:v>Supermarket</c:v>
                </c:pt>
              </c:strCache>
            </c:strRef>
          </c:cat>
          <c:val>
            <c:numRef>
              <c:f>Sheet1!$D$2:$D$10</c:f>
              <c:numCache>
                <c:formatCode>0%</c:formatCode>
                <c:ptCount val="9"/>
                <c:pt idx="0">
                  <c:v>0.68</c:v>
                </c:pt>
                <c:pt idx="1">
                  <c:v>0.61</c:v>
                </c:pt>
                <c:pt idx="2">
                  <c:v>0.57999999999999996</c:v>
                </c:pt>
                <c:pt idx="3">
                  <c:v>0.53</c:v>
                </c:pt>
                <c:pt idx="4">
                  <c:v>0.49</c:v>
                </c:pt>
                <c:pt idx="5">
                  <c:v>0.36</c:v>
                </c:pt>
                <c:pt idx="6">
                  <c:v>0.32</c:v>
                </c:pt>
                <c:pt idx="7">
                  <c:v>0.13</c:v>
                </c:pt>
                <c:pt idx="8">
                  <c:v>0.11</c:v>
                </c:pt>
              </c:numCache>
            </c:numRef>
          </c:val>
          <c:extLst>
            <c:ext xmlns:c16="http://schemas.microsoft.com/office/drawing/2014/chart" uri="{C3380CC4-5D6E-409C-BE32-E72D297353CC}">
              <c16:uniqueId val="{00000000-F222-4EF9-B944-B0250EB59301}"/>
            </c:ext>
          </c:extLst>
        </c:ser>
        <c:ser>
          <c:idx val="3"/>
          <c:order val="3"/>
          <c:tx>
            <c:strRef>
              <c:f>Sheet1!$E$1</c:f>
              <c:strCache>
                <c:ptCount val="1"/>
                <c:pt idx="0">
                  <c:v>Wave 4 - May 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Takeaway</c:v>
                </c:pt>
                <c:pt idx="1">
                  <c:v>Fast food restaurant</c:v>
                </c:pt>
                <c:pt idx="2">
                  <c:v>Vending 
machine</c:v>
                </c:pt>
                <c:pt idx="3">
                  <c:v>Restaurant</c:v>
                </c:pt>
                <c:pt idx="4">
                  <c:v>Café/Sandwich shop</c:v>
                </c:pt>
                <c:pt idx="5">
                  <c:v>Small corner shop</c:v>
                </c:pt>
                <c:pt idx="6">
                  <c:v>Work canteen</c:v>
                </c:pt>
                <c:pt idx="7">
                  <c:v>Meals at home</c:v>
                </c:pt>
                <c:pt idx="8">
                  <c:v>Supermarket</c:v>
                </c:pt>
              </c:strCache>
            </c:strRef>
          </c:cat>
          <c:val>
            <c:numRef>
              <c:f>Sheet1!$E$2:$E$10</c:f>
              <c:numCache>
                <c:formatCode>0%</c:formatCode>
                <c:ptCount val="9"/>
                <c:pt idx="0">
                  <c:v>0.67</c:v>
                </c:pt>
                <c:pt idx="1">
                  <c:v>0.56999999999999995</c:v>
                </c:pt>
                <c:pt idx="2">
                  <c:v>0.54</c:v>
                </c:pt>
                <c:pt idx="3">
                  <c:v>0.52</c:v>
                </c:pt>
                <c:pt idx="4">
                  <c:v>0.47</c:v>
                </c:pt>
                <c:pt idx="5">
                  <c:v>0.42</c:v>
                </c:pt>
                <c:pt idx="6">
                  <c:v>0.27</c:v>
                </c:pt>
                <c:pt idx="7">
                  <c:v>0.11</c:v>
                </c:pt>
                <c:pt idx="8">
                  <c:v>0.09</c:v>
                </c:pt>
              </c:numCache>
            </c:numRef>
          </c:val>
          <c:extLst>
            <c:ext xmlns:c16="http://schemas.microsoft.com/office/drawing/2014/chart" uri="{C3380CC4-5D6E-409C-BE32-E72D297353CC}">
              <c16:uniqueId val="{00000000-0802-48E5-A51E-16DB0D78AA22}"/>
            </c:ext>
          </c:extLst>
        </c:ser>
        <c:dLbls>
          <c:showLegendKey val="0"/>
          <c:showVal val="0"/>
          <c:showCatName val="0"/>
          <c:showSerName val="0"/>
          <c:showPercent val="0"/>
          <c:showBubbleSize val="0"/>
        </c:dLbls>
        <c:gapWidth val="30"/>
        <c:axId val="308725616"/>
        <c:axId val="308726400"/>
      </c:barChart>
      <c:catAx>
        <c:axId val="30872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8726400"/>
        <c:crosses val="autoZero"/>
        <c:auto val="1"/>
        <c:lblAlgn val="ctr"/>
        <c:lblOffset val="100"/>
        <c:noMultiLvlLbl val="0"/>
      </c:catAx>
      <c:valAx>
        <c:axId val="308726400"/>
        <c:scaling>
          <c:orientation val="minMax"/>
          <c:max val="1"/>
        </c:scaling>
        <c:delete val="1"/>
        <c:axPos val="l"/>
        <c:numFmt formatCode="0%" sourceLinked="1"/>
        <c:majorTickMark val="none"/>
        <c:minorTickMark val="none"/>
        <c:tickLblPos val="nextTo"/>
        <c:crossAx val="308725616"/>
        <c:crosses val="autoZero"/>
        <c:crossBetween val="between"/>
      </c:valAx>
      <c:spPr>
        <a:noFill/>
        <a:ln>
          <a:noFill/>
        </a:ln>
        <a:effectLst/>
      </c:spPr>
    </c:plotArea>
    <c:legend>
      <c:legendPos val="b"/>
      <c:layout>
        <c:manualLayout>
          <c:xMode val="edge"/>
          <c:yMode val="edge"/>
          <c:x val="0.36827115219690315"/>
          <c:y val="0.87991066529116091"/>
          <c:w val="0.6317288478030969"/>
          <c:h val="0.106151364165148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21122688354499E-2"/>
          <c:y val="0.15601932397993115"/>
          <c:w val="0.84210198023581484"/>
          <c:h val="0.51441743414577046"/>
        </c:manualLayout>
      </c:layout>
      <c:barChart>
        <c:barDir val="col"/>
        <c:grouping val="clustered"/>
        <c:varyColors val="0"/>
        <c:ser>
          <c:idx val="0"/>
          <c:order val="0"/>
          <c:tx>
            <c:strRef>
              <c:f>Sheet1!$B$1</c:f>
              <c:strCache>
                <c:ptCount val="1"/>
                <c:pt idx="0">
                  <c:v>Spontaneous awareness of Calories communications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November 2017, pre campaign</c:v>
                </c:pt>
                <c:pt idx="1">
                  <c:v>Wave 2 - May 2018</c:v>
                </c:pt>
                <c:pt idx="2">
                  <c:v>Wave 3 - Nov 18</c:v>
                </c:pt>
                <c:pt idx="3">
                  <c:v>Wave 4  - May 2019</c:v>
                </c:pt>
              </c:strCache>
            </c:strRef>
          </c:cat>
          <c:val>
            <c:numRef>
              <c:f>Sheet1!$B$2:$B$5</c:f>
              <c:numCache>
                <c:formatCode>0%</c:formatCode>
                <c:ptCount val="4"/>
                <c:pt idx="0">
                  <c:v>0.09</c:v>
                </c:pt>
                <c:pt idx="1">
                  <c:v>0.2</c:v>
                </c:pt>
                <c:pt idx="2">
                  <c:v>0.17</c:v>
                </c:pt>
                <c:pt idx="3">
                  <c:v>0.18</c:v>
                </c:pt>
              </c:numCache>
            </c:numRef>
          </c:val>
          <c:extLst>
            <c:ext xmlns:c16="http://schemas.microsoft.com/office/drawing/2014/chart" uri="{C3380CC4-5D6E-409C-BE32-E72D297353CC}">
              <c16:uniqueId val="{00000002-3AF6-4BFC-AE76-8E0AAA3D4710}"/>
            </c:ext>
          </c:extLst>
        </c:ser>
        <c:dLbls>
          <c:showLegendKey val="0"/>
          <c:showVal val="0"/>
          <c:showCatName val="0"/>
          <c:showSerName val="0"/>
          <c:showPercent val="0"/>
          <c:showBubbleSize val="0"/>
        </c:dLbls>
        <c:gapWidth val="150"/>
        <c:axId val="308728360"/>
        <c:axId val="308728752"/>
      </c:barChart>
      <c:catAx>
        <c:axId val="30872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08728752"/>
        <c:crosses val="autoZero"/>
        <c:auto val="1"/>
        <c:lblAlgn val="ctr"/>
        <c:lblOffset val="100"/>
        <c:noMultiLvlLbl val="0"/>
      </c:catAx>
      <c:valAx>
        <c:axId val="308728752"/>
        <c:scaling>
          <c:orientation val="minMax"/>
          <c:max val="0.5"/>
        </c:scaling>
        <c:delete val="1"/>
        <c:axPos val="l"/>
        <c:numFmt formatCode="0%" sourceLinked="1"/>
        <c:majorTickMark val="out"/>
        <c:minorTickMark val="none"/>
        <c:tickLblPos val="nextTo"/>
        <c:crossAx val="308728360"/>
        <c:crosses val="autoZero"/>
        <c:crossBetween val="between"/>
      </c:valAx>
      <c:spPr>
        <a:noFill/>
        <a:ln>
          <a:noFill/>
        </a:ln>
        <a:effectLst/>
      </c:spPr>
    </c:plotArea>
    <c:legend>
      <c:legendPos val="r"/>
      <c:layout>
        <c:manualLayout>
          <c:xMode val="edge"/>
          <c:yMode val="edge"/>
          <c:x val="1.7659945983193879E-3"/>
          <c:y val="0"/>
          <c:w val="0.69500673144013458"/>
          <c:h val="0.150922837092251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21122688354499E-2"/>
          <c:y val="0.18980436598511333"/>
          <c:w val="0.67560135903990526"/>
          <c:h val="0.43905391241427372"/>
        </c:manualLayout>
      </c:layout>
      <c:barChart>
        <c:barDir val="col"/>
        <c:grouping val="clustered"/>
        <c:varyColors val="0"/>
        <c:ser>
          <c:idx val="0"/>
          <c:order val="0"/>
          <c:tx>
            <c:strRef>
              <c:f>Sheet1!$B$1</c:f>
              <c:strCache>
                <c:ptCount val="1"/>
                <c:pt idx="0">
                  <c:v>Prompted recognition of Know Your Calories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Wave 2 - May 2018</c:v>
                </c:pt>
                <c:pt idx="1">
                  <c:v>Wave 3 - Nov 2018</c:v>
                </c:pt>
                <c:pt idx="2">
                  <c:v>Wave 4 - May 2019</c:v>
                </c:pt>
              </c:strCache>
            </c:strRef>
          </c:cat>
          <c:val>
            <c:numRef>
              <c:f>Sheet1!$B$2:$B$4</c:f>
              <c:numCache>
                <c:formatCode>0%</c:formatCode>
                <c:ptCount val="3"/>
                <c:pt idx="0">
                  <c:v>0.13</c:v>
                </c:pt>
                <c:pt idx="1">
                  <c:v>0.1</c:v>
                </c:pt>
                <c:pt idx="2">
                  <c:v>0.12</c:v>
                </c:pt>
              </c:numCache>
            </c:numRef>
          </c:val>
          <c:extLst>
            <c:ext xmlns:c16="http://schemas.microsoft.com/office/drawing/2014/chart" uri="{C3380CC4-5D6E-409C-BE32-E72D297353CC}">
              <c16:uniqueId val="{00000002-3AF6-4BFC-AE76-8E0AAA3D4710}"/>
            </c:ext>
          </c:extLst>
        </c:ser>
        <c:dLbls>
          <c:showLegendKey val="0"/>
          <c:showVal val="0"/>
          <c:showCatName val="0"/>
          <c:showSerName val="0"/>
          <c:showPercent val="0"/>
          <c:showBubbleSize val="0"/>
        </c:dLbls>
        <c:gapWidth val="150"/>
        <c:axId val="308729928"/>
        <c:axId val="313564136"/>
      </c:barChart>
      <c:catAx>
        <c:axId val="30872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13564136"/>
        <c:crosses val="autoZero"/>
        <c:auto val="1"/>
        <c:lblAlgn val="ctr"/>
        <c:lblOffset val="100"/>
        <c:noMultiLvlLbl val="0"/>
      </c:catAx>
      <c:valAx>
        <c:axId val="313564136"/>
        <c:scaling>
          <c:orientation val="minMax"/>
          <c:max val="0.5"/>
        </c:scaling>
        <c:delete val="1"/>
        <c:axPos val="l"/>
        <c:numFmt formatCode="0%" sourceLinked="1"/>
        <c:majorTickMark val="out"/>
        <c:minorTickMark val="none"/>
        <c:tickLblPos val="nextTo"/>
        <c:crossAx val="308729928"/>
        <c:crosses val="autoZero"/>
        <c:crossBetween val="between"/>
      </c:valAx>
      <c:spPr>
        <a:noFill/>
        <a:ln>
          <a:noFill/>
        </a:ln>
        <a:effectLst/>
      </c:spPr>
    </c:plotArea>
    <c:legend>
      <c:legendPos val="r"/>
      <c:layout>
        <c:manualLayout>
          <c:xMode val="edge"/>
          <c:yMode val="edge"/>
          <c:x val="0.66412701312250022"/>
          <c:y val="0.19364734800721456"/>
          <c:w val="0.32327484564890824"/>
          <c:h val="0.65094145876894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6624417239383E-3"/>
          <c:y val="0.10517004498146161"/>
          <c:w val="0.99571333929727268"/>
          <c:h val="0.48068130916756063"/>
        </c:manualLayout>
      </c:layout>
      <c:barChart>
        <c:barDir val="col"/>
        <c:grouping val="clustered"/>
        <c:varyColors val="0"/>
        <c:ser>
          <c:idx val="0"/>
          <c:order val="0"/>
          <c:tx>
            <c:strRef>
              <c:f>Sheet1!$B$1</c:f>
              <c:strCache>
                <c:ptCount val="1"/>
                <c:pt idx="0">
                  <c:v>Actively seek healthier options when shopping</c:v>
                </c:pt>
              </c:strCache>
            </c:strRef>
          </c:tx>
          <c:spPr>
            <a:solidFill>
              <a:srgbClr val="FF8200"/>
            </a:solidFill>
            <a:ln>
              <a:noFill/>
            </a:ln>
            <a:effectLst/>
          </c:spPr>
          <c:invertIfNegative val="0"/>
          <c:dLbls>
            <c:dLbl>
              <c:idx val="0"/>
              <c:tx>
                <c:rich>
                  <a:bodyPr/>
                  <a:lstStyle/>
                  <a:p>
                    <a:fld id="{382E88E6-0065-4042-BCC4-3D3E435283B0}" type="VALUE">
                      <a:rPr lang="en-US">
                        <a:solidFill>
                          <a:srgbClr val="BF62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21-440C-B14F-3D3C2E780A5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 pre campaign</c:v>
                </c:pt>
                <c:pt idx="1">
                  <c:v>Wave 2 - May 2018</c:v>
                </c:pt>
                <c:pt idx="2">
                  <c:v>Wave 3 - Nov 2018</c:v>
                </c:pt>
                <c:pt idx="3">
                  <c:v>Wave 4 - May 2019</c:v>
                </c:pt>
              </c:strCache>
            </c:strRef>
          </c:cat>
          <c:val>
            <c:numRef>
              <c:f>Sheet1!$B$2:$B$5</c:f>
              <c:numCache>
                <c:formatCode>0%</c:formatCode>
                <c:ptCount val="4"/>
                <c:pt idx="0">
                  <c:v>0.52</c:v>
                </c:pt>
                <c:pt idx="1">
                  <c:v>0.6</c:v>
                </c:pt>
                <c:pt idx="2">
                  <c:v>0.53</c:v>
                </c:pt>
                <c:pt idx="3">
                  <c:v>0.52</c:v>
                </c:pt>
              </c:numCache>
            </c:numRef>
          </c:val>
          <c:extLst>
            <c:ext xmlns:c16="http://schemas.microsoft.com/office/drawing/2014/chart" uri="{C3380CC4-5D6E-409C-BE32-E72D297353CC}">
              <c16:uniqueId val="{00000001-6421-440C-B14F-3D3C2E780A51}"/>
            </c:ext>
          </c:extLst>
        </c:ser>
        <c:dLbls>
          <c:showLegendKey val="0"/>
          <c:showVal val="0"/>
          <c:showCatName val="0"/>
          <c:showSerName val="0"/>
          <c:showPercent val="0"/>
          <c:showBubbleSize val="0"/>
        </c:dLbls>
        <c:gapWidth val="219"/>
        <c:overlap val="-27"/>
        <c:axId val="308971616"/>
        <c:axId val="251227704"/>
      </c:barChart>
      <c:catAx>
        <c:axId val="3089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51227704"/>
        <c:crosses val="autoZero"/>
        <c:auto val="1"/>
        <c:lblAlgn val="ctr"/>
        <c:lblOffset val="100"/>
        <c:noMultiLvlLbl val="0"/>
      </c:catAx>
      <c:valAx>
        <c:axId val="251227704"/>
        <c:scaling>
          <c:orientation val="minMax"/>
          <c:max val="1"/>
        </c:scaling>
        <c:delete val="1"/>
        <c:axPos val="l"/>
        <c:numFmt formatCode="0%" sourceLinked="1"/>
        <c:majorTickMark val="none"/>
        <c:minorTickMark val="none"/>
        <c:tickLblPos val="nextTo"/>
        <c:crossAx val="30897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0517004498146161"/>
          <c:w val="1"/>
          <c:h val="0.48068130916756063"/>
        </c:manualLayout>
      </c:layout>
      <c:barChart>
        <c:barDir val="col"/>
        <c:grouping val="clustered"/>
        <c:varyColors val="0"/>
        <c:ser>
          <c:idx val="0"/>
          <c:order val="0"/>
          <c:tx>
            <c:strRef>
              <c:f>Sheet1!$B$1</c:f>
              <c:strCache>
                <c:ptCount val="1"/>
                <c:pt idx="0">
                  <c:v>Actively seek healthier options when eating out</c:v>
                </c:pt>
              </c:strCache>
            </c:strRef>
          </c:tx>
          <c:spPr>
            <a:solidFill>
              <a:srgbClr val="87189D"/>
            </a:solidFill>
            <a:ln>
              <a:noFill/>
            </a:ln>
            <a:effectLst/>
          </c:spPr>
          <c:invertIfNegative val="0"/>
          <c:dLbls>
            <c:dLbl>
              <c:idx val="0"/>
              <c:tx>
                <c:rich>
                  <a:bodyPr/>
                  <a:lstStyle/>
                  <a:p>
                    <a:fld id="{382E88E6-0065-4042-BCC4-3D3E435283B0}" type="VALUE">
                      <a:rPr lang="en-US">
                        <a:solidFill>
                          <a:srgbClr val="430C4E"/>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37-4DC2-8FE2-0B28BDEDDC7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 pre campaign</c:v>
                </c:pt>
                <c:pt idx="1">
                  <c:v>Wave 2 - May 2018</c:v>
                </c:pt>
                <c:pt idx="2">
                  <c:v>Wave 3 - Nov 2018</c:v>
                </c:pt>
                <c:pt idx="3">
                  <c:v>Wave 4 - May 2019</c:v>
                </c:pt>
              </c:strCache>
            </c:strRef>
          </c:cat>
          <c:val>
            <c:numRef>
              <c:f>Sheet1!$B$2:$B$5</c:f>
              <c:numCache>
                <c:formatCode>0%</c:formatCode>
                <c:ptCount val="4"/>
                <c:pt idx="0">
                  <c:v>0.34</c:v>
                </c:pt>
                <c:pt idx="1">
                  <c:v>0.41</c:v>
                </c:pt>
                <c:pt idx="2">
                  <c:v>0.39</c:v>
                </c:pt>
                <c:pt idx="3">
                  <c:v>0.36</c:v>
                </c:pt>
              </c:numCache>
            </c:numRef>
          </c:val>
          <c:extLst>
            <c:ext xmlns:c16="http://schemas.microsoft.com/office/drawing/2014/chart" uri="{C3380CC4-5D6E-409C-BE32-E72D297353CC}">
              <c16:uniqueId val="{00000001-FC37-4DC2-8FE2-0B28BDEDDC79}"/>
            </c:ext>
          </c:extLst>
        </c:ser>
        <c:dLbls>
          <c:showLegendKey val="0"/>
          <c:showVal val="0"/>
          <c:showCatName val="0"/>
          <c:showSerName val="0"/>
          <c:showPercent val="0"/>
          <c:showBubbleSize val="0"/>
        </c:dLbls>
        <c:gapWidth val="219"/>
        <c:overlap val="-27"/>
        <c:axId val="251228096"/>
        <c:axId val="251229664"/>
      </c:barChart>
      <c:catAx>
        <c:axId val="25122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51229664"/>
        <c:crosses val="autoZero"/>
        <c:auto val="1"/>
        <c:lblAlgn val="ctr"/>
        <c:lblOffset val="100"/>
        <c:noMultiLvlLbl val="0"/>
      </c:catAx>
      <c:valAx>
        <c:axId val="251229664"/>
        <c:scaling>
          <c:orientation val="minMax"/>
          <c:max val="1"/>
        </c:scaling>
        <c:delete val="1"/>
        <c:axPos val="l"/>
        <c:numFmt formatCode="0%" sourceLinked="1"/>
        <c:majorTickMark val="none"/>
        <c:minorTickMark val="none"/>
        <c:tickLblPos val="nextTo"/>
        <c:crossAx val="25122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88182645712471E-2"/>
          <c:y val="0.12601283571415128"/>
          <c:w val="0.96381058800979702"/>
          <c:h val="0.49147613591614125"/>
        </c:manualLayout>
      </c:layout>
      <c:barChart>
        <c:barDir val="col"/>
        <c:grouping val="clustered"/>
        <c:varyColors val="0"/>
        <c:ser>
          <c:idx val="0"/>
          <c:order val="0"/>
          <c:tx>
            <c:strRef>
              <c:f>Sheet1!$B$1</c:f>
              <c:strCache>
                <c:ptCount val="1"/>
                <c:pt idx="0">
                  <c:v>Understanding of traffic lights</c:v>
                </c:pt>
              </c:strCache>
            </c:strRef>
          </c:tx>
          <c:spPr>
            <a:solidFill>
              <a:srgbClr val="009FDF"/>
            </a:solidFill>
            <a:ln>
              <a:noFill/>
            </a:ln>
            <a:effectLst/>
          </c:spPr>
          <c:invertIfNegative val="0"/>
          <c:dLbls>
            <c:dLbl>
              <c:idx val="0"/>
              <c:tx>
                <c:rich>
                  <a:bodyPr/>
                  <a:lstStyle/>
                  <a:p>
                    <a:fld id="{382E88E6-0065-4042-BCC4-3D3E435283B0}" type="VALUE">
                      <a:rPr lang="en-US">
                        <a:solidFill>
                          <a:srgbClr val="0077A7"/>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E0-467B-82A1-8E6C8AA3B2E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c:v>
                </c:pt>
                <c:pt idx="1">
                  <c:v>Wave 2 - 
May 2018</c:v>
                </c:pt>
                <c:pt idx="2">
                  <c:v>Wave 3 - 
Nov 2018</c:v>
                </c:pt>
                <c:pt idx="3">
                  <c:v>Wave 4 - May 2019</c:v>
                </c:pt>
              </c:strCache>
            </c:strRef>
          </c:cat>
          <c:val>
            <c:numRef>
              <c:f>Sheet1!$B$2:$B$5</c:f>
              <c:numCache>
                <c:formatCode>0%</c:formatCode>
                <c:ptCount val="4"/>
                <c:pt idx="0">
                  <c:v>0.64</c:v>
                </c:pt>
                <c:pt idx="1">
                  <c:v>0.66</c:v>
                </c:pt>
                <c:pt idx="2">
                  <c:v>0.65</c:v>
                </c:pt>
                <c:pt idx="3">
                  <c:v>0.72</c:v>
                </c:pt>
              </c:numCache>
            </c:numRef>
          </c:val>
          <c:extLst>
            <c:ext xmlns:c16="http://schemas.microsoft.com/office/drawing/2014/chart" uri="{C3380CC4-5D6E-409C-BE32-E72D297353CC}">
              <c16:uniqueId val="{00000001-7CE0-467B-82A1-8E6C8AA3B2EC}"/>
            </c:ext>
          </c:extLst>
        </c:ser>
        <c:dLbls>
          <c:showLegendKey val="0"/>
          <c:showVal val="0"/>
          <c:showCatName val="0"/>
          <c:showSerName val="0"/>
          <c:showPercent val="0"/>
          <c:showBubbleSize val="0"/>
        </c:dLbls>
        <c:gapWidth val="150"/>
        <c:overlap val="-27"/>
        <c:axId val="309167864"/>
        <c:axId val="309171784"/>
      </c:barChart>
      <c:catAx>
        <c:axId val="309167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9171784"/>
        <c:crosses val="autoZero"/>
        <c:auto val="1"/>
        <c:lblAlgn val="ctr"/>
        <c:lblOffset val="100"/>
        <c:noMultiLvlLbl val="0"/>
      </c:catAx>
      <c:valAx>
        <c:axId val="309171784"/>
        <c:scaling>
          <c:orientation val="minMax"/>
          <c:max val="1"/>
        </c:scaling>
        <c:delete val="1"/>
        <c:axPos val="l"/>
        <c:numFmt formatCode="0%" sourceLinked="1"/>
        <c:majorTickMark val="out"/>
        <c:minorTickMark val="none"/>
        <c:tickLblPos val="nextTo"/>
        <c:crossAx val="30916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73053397309171E-2"/>
          <c:y val="0.10196325677163974"/>
          <c:w val="0.63973175049515862"/>
          <c:h val="0.74311929046091307"/>
        </c:manualLayout>
      </c:layout>
      <c:barChart>
        <c:barDir val="col"/>
        <c:grouping val="clustered"/>
        <c:varyColors val="0"/>
        <c:ser>
          <c:idx val="0"/>
          <c:order val="0"/>
          <c:tx>
            <c:strRef>
              <c:f>Sheet1!$B$1</c:f>
              <c:strCache>
                <c:ptCount val="1"/>
                <c:pt idx="0">
                  <c:v>Recognise the traffic lights</c:v>
                </c:pt>
              </c:strCache>
            </c:strRef>
          </c:tx>
          <c:spPr>
            <a:solidFill>
              <a:schemeClr val="accent5"/>
            </a:solidFill>
            <a:ln>
              <a:noFill/>
            </a:ln>
            <a:effectLst/>
          </c:spPr>
          <c:invertIfNegative val="0"/>
          <c:dLbls>
            <c:dLbl>
              <c:idx val="0"/>
              <c:tx>
                <c:rich>
                  <a:bodyPr/>
                  <a:lstStyle/>
                  <a:p>
                    <a:fld id="{382E88E6-0065-4042-BCC4-3D3E435283B0}" type="VALUE">
                      <a:rPr lang="en-US">
                        <a:solidFill>
                          <a:schemeClr val="accent5"/>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8B-4586-909B-71D3B40F811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c:v>
                </c:pt>
                <c:pt idx="1">
                  <c:v>Wave 2 - May 2018</c:v>
                </c:pt>
                <c:pt idx="2">
                  <c:v>Wave 3 - Nov 2018</c:v>
                </c:pt>
                <c:pt idx="3">
                  <c:v>Wave 4 - May 2019</c:v>
                </c:pt>
              </c:strCache>
            </c:strRef>
          </c:cat>
          <c:val>
            <c:numRef>
              <c:f>Sheet1!$B$2:$B$5</c:f>
              <c:numCache>
                <c:formatCode>0%</c:formatCode>
                <c:ptCount val="4"/>
                <c:pt idx="0">
                  <c:v>0.87</c:v>
                </c:pt>
                <c:pt idx="1">
                  <c:v>0.93</c:v>
                </c:pt>
                <c:pt idx="2">
                  <c:v>0.94</c:v>
                </c:pt>
                <c:pt idx="3">
                  <c:v>0.96</c:v>
                </c:pt>
              </c:numCache>
            </c:numRef>
          </c:val>
          <c:extLst>
            <c:ext xmlns:c16="http://schemas.microsoft.com/office/drawing/2014/chart" uri="{C3380CC4-5D6E-409C-BE32-E72D297353CC}">
              <c16:uniqueId val="{00000001-498B-4586-909B-71D3B40F8119}"/>
            </c:ext>
          </c:extLst>
        </c:ser>
        <c:ser>
          <c:idx val="1"/>
          <c:order val="1"/>
          <c:tx>
            <c:strRef>
              <c:f>Sheet1!$C$1</c:f>
              <c:strCache>
                <c:ptCount val="1"/>
                <c:pt idx="0">
                  <c:v>Use the traffic lights when shopping</c:v>
                </c:pt>
              </c:strCache>
            </c:strRef>
          </c:tx>
          <c:spPr>
            <a:solidFill>
              <a:schemeClr val="accent2"/>
            </a:solidFill>
            <a:ln>
              <a:noFill/>
            </a:ln>
            <a:effectLst/>
          </c:spPr>
          <c:invertIfNegative val="0"/>
          <c:dLbls>
            <c:dLbl>
              <c:idx val="0"/>
              <c:layout>
                <c:manualLayout>
                  <c:x val="1.149627660946741E-2"/>
                  <c:y val="-3.09692640785022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8B-4586-909B-71D3B40F8119}"/>
                </c:ext>
              </c:extLst>
            </c:dLbl>
            <c:dLbl>
              <c:idx val="1"/>
              <c:layout>
                <c:manualLayout>
                  <c:x val="8.6222074571005048E-3"/>
                  <c:y val="-3.09692640785022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8B-4586-909B-71D3B40F811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c:v>
                </c:pt>
                <c:pt idx="1">
                  <c:v>Wave 2 - May 2018</c:v>
                </c:pt>
                <c:pt idx="2">
                  <c:v>Wave 3 - Nov 2018</c:v>
                </c:pt>
                <c:pt idx="3">
                  <c:v>Wave 4 - May 2019</c:v>
                </c:pt>
              </c:strCache>
            </c:strRef>
          </c:cat>
          <c:val>
            <c:numRef>
              <c:f>Sheet1!$C$2:$C$5</c:f>
              <c:numCache>
                <c:formatCode>0%</c:formatCode>
                <c:ptCount val="4"/>
                <c:pt idx="0">
                  <c:v>0.53</c:v>
                </c:pt>
                <c:pt idx="1">
                  <c:v>0.64</c:v>
                </c:pt>
                <c:pt idx="2">
                  <c:v>0.63</c:v>
                </c:pt>
                <c:pt idx="3">
                  <c:v>0.67</c:v>
                </c:pt>
              </c:numCache>
            </c:numRef>
          </c:val>
          <c:extLst>
            <c:ext xmlns:c16="http://schemas.microsoft.com/office/drawing/2014/chart" uri="{C3380CC4-5D6E-409C-BE32-E72D297353CC}">
              <c16:uniqueId val="{00000004-498B-4586-909B-71D3B40F8119}"/>
            </c:ext>
          </c:extLst>
        </c:ser>
        <c:dLbls>
          <c:showLegendKey val="0"/>
          <c:showVal val="0"/>
          <c:showCatName val="0"/>
          <c:showSerName val="0"/>
          <c:showPercent val="0"/>
          <c:showBubbleSize val="0"/>
        </c:dLbls>
        <c:gapWidth val="150"/>
        <c:axId val="309164728"/>
        <c:axId val="309168648"/>
      </c:barChart>
      <c:catAx>
        <c:axId val="30916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09168648"/>
        <c:crosses val="autoZero"/>
        <c:auto val="1"/>
        <c:lblAlgn val="ctr"/>
        <c:lblOffset val="100"/>
        <c:noMultiLvlLbl val="0"/>
      </c:catAx>
      <c:valAx>
        <c:axId val="309168648"/>
        <c:scaling>
          <c:orientation val="minMax"/>
          <c:max val="1"/>
        </c:scaling>
        <c:delete val="1"/>
        <c:axPos val="l"/>
        <c:numFmt formatCode="0%" sourceLinked="1"/>
        <c:majorTickMark val="out"/>
        <c:minorTickMark val="none"/>
        <c:tickLblPos val="nextTo"/>
        <c:crossAx val="309164728"/>
        <c:crosses val="autoZero"/>
        <c:crossBetween val="between"/>
      </c:valAx>
      <c:spPr>
        <a:noFill/>
        <a:ln>
          <a:noFill/>
        </a:ln>
        <a:effectLst/>
      </c:spPr>
    </c:plotArea>
    <c:legend>
      <c:legendPos val="r"/>
      <c:layout>
        <c:manualLayout>
          <c:xMode val="edge"/>
          <c:yMode val="edge"/>
          <c:x val="0.68198912278681012"/>
          <c:y val="0"/>
          <c:w val="0.30847078000936484"/>
          <c:h val="0.6076434002117551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73053397309171E-2"/>
          <c:y val="1.7296666666666665E-2"/>
          <c:w val="0.65291157330806238"/>
          <c:h val="0.80008166666666669"/>
        </c:manualLayout>
      </c:layout>
      <c:barChart>
        <c:barDir val="col"/>
        <c:grouping val="clustered"/>
        <c:varyColors val="0"/>
        <c:ser>
          <c:idx val="0"/>
          <c:order val="0"/>
          <c:tx>
            <c:strRef>
              <c:f>Sheet1!$B$1</c:f>
              <c:strCache>
                <c:ptCount val="1"/>
                <c:pt idx="0">
                  <c:v>I buy products with ‘healthier’ traffic light colours</c:v>
                </c:pt>
              </c:strCache>
            </c:strRef>
          </c:tx>
          <c:spPr>
            <a:solidFill>
              <a:schemeClr val="accent1"/>
            </a:solidFill>
            <a:ln>
              <a:noFill/>
            </a:ln>
            <a:effectLst/>
          </c:spPr>
          <c:invertIfNegative val="0"/>
          <c:dLbls>
            <c:dLbl>
              <c:idx val="0"/>
              <c:tx>
                <c:rich>
                  <a:bodyPr/>
                  <a:lstStyle/>
                  <a:p>
                    <a:fld id="{382E88E6-0065-4042-BCC4-3D3E435283B0}" type="VALUE">
                      <a:rPr lang="en-US">
                        <a:solidFill>
                          <a:schemeClr val="accent6"/>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8F-4403-AC0A-7239FDD9DD3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c:v>
                </c:pt>
                <c:pt idx="1">
                  <c:v>Wave 2 - May 2018</c:v>
                </c:pt>
                <c:pt idx="2">
                  <c:v>Wave 3 - Nov 2018</c:v>
                </c:pt>
                <c:pt idx="3">
                  <c:v>Wave 4 - May 2019</c:v>
                </c:pt>
              </c:strCache>
            </c:strRef>
          </c:cat>
          <c:val>
            <c:numRef>
              <c:f>Sheet1!$B$2:$B$5</c:f>
              <c:numCache>
                <c:formatCode>0%</c:formatCode>
                <c:ptCount val="4"/>
                <c:pt idx="0">
                  <c:v>0.43</c:v>
                </c:pt>
                <c:pt idx="1">
                  <c:v>0.54</c:v>
                </c:pt>
                <c:pt idx="2">
                  <c:v>0.52</c:v>
                </c:pt>
                <c:pt idx="3">
                  <c:v>0.56000000000000005</c:v>
                </c:pt>
              </c:numCache>
            </c:numRef>
          </c:val>
          <c:extLst>
            <c:ext xmlns:c16="http://schemas.microsoft.com/office/drawing/2014/chart" uri="{C3380CC4-5D6E-409C-BE32-E72D297353CC}">
              <c16:uniqueId val="{00000001-EA8F-4403-AC0A-7239FDD9DD3D}"/>
            </c:ext>
          </c:extLst>
        </c:ser>
        <c:ser>
          <c:idx val="1"/>
          <c:order val="1"/>
          <c:tx>
            <c:strRef>
              <c:f>Sheet1!$C$1</c:f>
              <c:strCache>
                <c:ptCount val="1"/>
                <c:pt idx="0">
                  <c:v>I buy products with a lower percentage of my calorie RDA</c:v>
                </c:pt>
              </c:strCache>
            </c:strRef>
          </c:tx>
          <c:spPr>
            <a:solidFill>
              <a:schemeClr val="accent4"/>
            </a:solidFill>
            <a:ln>
              <a:noFill/>
            </a:ln>
            <a:effectLst/>
          </c:spPr>
          <c:invertIfNegative val="0"/>
          <c:dLbls>
            <c:dLbl>
              <c:idx val="0"/>
              <c:layout>
                <c:manualLayout>
                  <c:x val="1.149627660946741E-2"/>
                  <c:y val="-3.09692640785022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8F-4403-AC0A-7239FDD9DD3D}"/>
                </c:ext>
              </c:extLst>
            </c:dLbl>
            <c:dLbl>
              <c:idx val="1"/>
              <c:layout>
                <c:manualLayout>
                  <c:x val="8.6222074571005048E-3"/>
                  <c:y val="-3.09692640785022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F-4403-AC0A-7239FDD9DD3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Wave 1 - Nov 2017</c:v>
                </c:pt>
                <c:pt idx="1">
                  <c:v>Wave 2 - May 2018</c:v>
                </c:pt>
                <c:pt idx="2">
                  <c:v>Wave 3 - Nov 2018</c:v>
                </c:pt>
                <c:pt idx="3">
                  <c:v>Wave 4 - May 2019</c:v>
                </c:pt>
              </c:strCache>
            </c:strRef>
          </c:cat>
          <c:val>
            <c:numRef>
              <c:f>Sheet1!$C$2:$C$5</c:f>
              <c:numCache>
                <c:formatCode>0%</c:formatCode>
                <c:ptCount val="4"/>
                <c:pt idx="0">
                  <c:v>0.34</c:v>
                </c:pt>
                <c:pt idx="1">
                  <c:v>0.47</c:v>
                </c:pt>
                <c:pt idx="2">
                  <c:v>0.43</c:v>
                </c:pt>
                <c:pt idx="3">
                  <c:v>0.42</c:v>
                </c:pt>
              </c:numCache>
            </c:numRef>
          </c:val>
          <c:extLst>
            <c:ext xmlns:c16="http://schemas.microsoft.com/office/drawing/2014/chart" uri="{C3380CC4-5D6E-409C-BE32-E72D297353CC}">
              <c16:uniqueId val="{00000004-EA8F-4403-AC0A-7239FDD9DD3D}"/>
            </c:ext>
          </c:extLst>
        </c:ser>
        <c:dLbls>
          <c:showLegendKey val="0"/>
          <c:showVal val="0"/>
          <c:showCatName val="0"/>
          <c:showSerName val="0"/>
          <c:showPercent val="0"/>
          <c:showBubbleSize val="0"/>
        </c:dLbls>
        <c:gapWidth val="150"/>
        <c:axId val="309164728"/>
        <c:axId val="309168648"/>
      </c:barChart>
      <c:catAx>
        <c:axId val="30916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09168648"/>
        <c:crosses val="autoZero"/>
        <c:auto val="1"/>
        <c:lblAlgn val="ctr"/>
        <c:lblOffset val="100"/>
        <c:noMultiLvlLbl val="0"/>
      </c:catAx>
      <c:valAx>
        <c:axId val="309168648"/>
        <c:scaling>
          <c:orientation val="minMax"/>
          <c:max val="1"/>
        </c:scaling>
        <c:delete val="1"/>
        <c:axPos val="l"/>
        <c:numFmt formatCode="0%" sourceLinked="1"/>
        <c:majorTickMark val="out"/>
        <c:minorTickMark val="none"/>
        <c:tickLblPos val="nextTo"/>
        <c:crossAx val="309164728"/>
        <c:crosses val="autoZero"/>
        <c:crossBetween val="between"/>
      </c:valAx>
      <c:spPr>
        <a:noFill/>
        <a:ln>
          <a:noFill/>
        </a:ln>
        <a:effectLst/>
      </c:spPr>
    </c:plotArea>
    <c:legend>
      <c:legendPos val="r"/>
      <c:layout>
        <c:manualLayout>
          <c:xMode val="edge"/>
          <c:yMode val="edge"/>
          <c:x val="0.70576608316742895"/>
          <c:y val="9.109444444444445E-2"/>
          <c:w val="0.29038417202591804"/>
          <c:h val="0.719524104082805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58821334833883"/>
          <c:y val="0"/>
          <c:w val="0.76028365926668895"/>
          <c:h val="0.75939243607512841"/>
        </c:manualLayout>
      </c:layout>
      <c:barChart>
        <c:barDir val="col"/>
        <c:grouping val="clustered"/>
        <c:varyColors val="0"/>
        <c:ser>
          <c:idx val="0"/>
          <c:order val="0"/>
          <c:tx>
            <c:strRef>
              <c:f>Sheet1!$B$1</c:f>
              <c:strCache>
                <c:ptCount val="1"/>
                <c:pt idx="0">
                  <c:v>Wave 1 - Nov 2017, pre campaign</c:v>
                </c:pt>
              </c:strCache>
            </c:strRef>
          </c:tx>
          <c:spPr>
            <a:solidFill>
              <a:srgbClr val="FCBD56"/>
            </a:solidFill>
            <a:ln>
              <a:noFill/>
            </a:ln>
            <a:effectLst/>
          </c:spPr>
          <c:invertIfNegative val="0"/>
          <c:dPt>
            <c:idx val="0"/>
            <c:invertIfNegative val="0"/>
            <c:bubble3D val="0"/>
            <c:spPr>
              <a:solidFill>
                <a:srgbClr val="FCBD56"/>
              </a:solidFill>
              <a:ln>
                <a:noFill/>
              </a:ln>
              <a:effectLst/>
            </c:spPr>
            <c:extLst>
              <c:ext xmlns:c16="http://schemas.microsoft.com/office/drawing/2014/chart" uri="{C3380CC4-5D6E-409C-BE32-E72D297353CC}">
                <c16:uniqueId val="{00000001-0571-4699-8190-B8A441E779DD}"/>
              </c:ext>
            </c:extLst>
          </c:dPt>
          <c:dPt>
            <c:idx val="1"/>
            <c:invertIfNegative val="0"/>
            <c:bubble3D val="0"/>
            <c:spPr>
              <a:solidFill>
                <a:srgbClr val="FCBD56"/>
              </a:solidFill>
              <a:ln>
                <a:noFill/>
              </a:ln>
              <a:effectLst/>
            </c:spPr>
            <c:extLst>
              <c:ext xmlns:c16="http://schemas.microsoft.com/office/drawing/2014/chart" uri="{C3380CC4-5D6E-409C-BE32-E72D297353CC}">
                <c16:uniqueId val="{00000003-0571-4699-8190-B8A441E779DD}"/>
              </c:ext>
            </c:extLst>
          </c:dPt>
          <c:dPt>
            <c:idx val="2"/>
            <c:invertIfNegative val="0"/>
            <c:bubble3D val="0"/>
            <c:spPr>
              <a:solidFill>
                <a:srgbClr val="FCBD56"/>
              </a:solidFill>
              <a:ln>
                <a:noFill/>
              </a:ln>
              <a:effectLst/>
            </c:spPr>
            <c:extLst>
              <c:ext xmlns:c16="http://schemas.microsoft.com/office/drawing/2014/chart" uri="{C3380CC4-5D6E-409C-BE32-E72D297353CC}">
                <c16:uniqueId val="{00000005-0571-4699-8190-B8A441E779DD}"/>
              </c:ext>
            </c:extLst>
          </c:dPt>
          <c:dPt>
            <c:idx val="3"/>
            <c:invertIfNegative val="0"/>
            <c:bubble3D val="0"/>
            <c:spPr>
              <a:solidFill>
                <a:srgbClr val="FCBD56"/>
              </a:solidFill>
              <a:ln>
                <a:noFill/>
              </a:ln>
              <a:effectLst/>
            </c:spPr>
            <c:extLst>
              <c:ext xmlns:c16="http://schemas.microsoft.com/office/drawing/2014/chart" uri="{C3380CC4-5D6E-409C-BE32-E72D297353CC}">
                <c16:uniqueId val="{00000007-0571-4699-8190-B8A441E779DD}"/>
              </c:ext>
            </c:extLst>
          </c:dPt>
          <c:dPt>
            <c:idx val="4"/>
            <c:invertIfNegative val="0"/>
            <c:bubble3D val="0"/>
            <c:spPr>
              <a:solidFill>
                <a:srgbClr val="FCBD56"/>
              </a:solidFill>
              <a:ln>
                <a:noFill/>
              </a:ln>
              <a:effectLst/>
            </c:spPr>
            <c:extLst>
              <c:ext xmlns:c16="http://schemas.microsoft.com/office/drawing/2014/chart" uri="{C3380CC4-5D6E-409C-BE32-E72D297353CC}">
                <c16:uniqueId val="{00000009-0571-4699-8190-B8A441E779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Sheet1!$B$2:$B$6</c:f>
              <c:numCache>
                <c:formatCode>0%</c:formatCode>
                <c:ptCount val="5"/>
                <c:pt idx="0">
                  <c:v>0.43</c:v>
                </c:pt>
                <c:pt idx="1">
                  <c:v>0.37</c:v>
                </c:pt>
                <c:pt idx="2">
                  <c:v>0.36</c:v>
                </c:pt>
                <c:pt idx="3">
                  <c:v>0.35</c:v>
                </c:pt>
                <c:pt idx="4">
                  <c:v>0.32</c:v>
                </c:pt>
              </c:numCache>
            </c:numRef>
          </c:val>
          <c:extLst>
            <c:ext xmlns:c16="http://schemas.microsoft.com/office/drawing/2014/chart" uri="{C3380CC4-5D6E-409C-BE32-E72D297353CC}">
              <c16:uniqueId val="{0000000A-0571-4699-8190-B8A441E779DD}"/>
            </c:ext>
          </c:extLst>
        </c:ser>
        <c:ser>
          <c:idx val="1"/>
          <c:order val="1"/>
          <c:tx>
            <c:strRef>
              <c:f>Sheet1!$C$1</c:f>
              <c:strCache>
                <c:ptCount val="1"/>
                <c:pt idx="0">
                  <c:v>Wave 2 - May 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Sheet1!$C$2:$C$6</c:f>
              <c:numCache>
                <c:formatCode>0%</c:formatCode>
                <c:ptCount val="5"/>
                <c:pt idx="0">
                  <c:v>0.48</c:v>
                </c:pt>
                <c:pt idx="1">
                  <c:v>0.43</c:v>
                </c:pt>
                <c:pt idx="2">
                  <c:v>0.37</c:v>
                </c:pt>
                <c:pt idx="3">
                  <c:v>0.44</c:v>
                </c:pt>
                <c:pt idx="4">
                  <c:v>0.43</c:v>
                </c:pt>
              </c:numCache>
            </c:numRef>
          </c:val>
          <c:extLst>
            <c:ext xmlns:c16="http://schemas.microsoft.com/office/drawing/2014/chart" uri="{C3380CC4-5D6E-409C-BE32-E72D297353CC}">
              <c16:uniqueId val="{0000000A-0CC4-409C-B273-5143CCF8FC3F}"/>
            </c:ext>
          </c:extLst>
        </c:ser>
        <c:ser>
          <c:idx val="2"/>
          <c:order val="2"/>
          <c:tx>
            <c:strRef>
              <c:f>Sheet1!$D$1</c:f>
              <c:strCache>
                <c:ptCount val="1"/>
                <c:pt idx="0">
                  <c:v>Wave 3 - Nov 2018</c:v>
                </c:pt>
              </c:strCache>
            </c:strRef>
          </c:tx>
          <c:spPr>
            <a:solidFill>
              <a:srgbClr val="FF8200">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Sheet1!$D$2:$D$6</c:f>
              <c:numCache>
                <c:formatCode>0%</c:formatCode>
                <c:ptCount val="5"/>
                <c:pt idx="0">
                  <c:v>0.46</c:v>
                </c:pt>
                <c:pt idx="1">
                  <c:v>0.42</c:v>
                </c:pt>
                <c:pt idx="2">
                  <c:v>0.42</c:v>
                </c:pt>
                <c:pt idx="3">
                  <c:v>0.4</c:v>
                </c:pt>
                <c:pt idx="4">
                  <c:v>0.35</c:v>
                </c:pt>
              </c:numCache>
            </c:numRef>
          </c:val>
          <c:extLst>
            <c:ext xmlns:c16="http://schemas.microsoft.com/office/drawing/2014/chart" uri="{C3380CC4-5D6E-409C-BE32-E72D297353CC}">
              <c16:uniqueId val="{0000000A-7ECB-4AD6-8544-0A12D22AEFFF}"/>
            </c:ext>
          </c:extLst>
        </c:ser>
        <c:ser>
          <c:idx val="3"/>
          <c:order val="3"/>
          <c:tx>
            <c:strRef>
              <c:f>Sheet1!$E$1</c:f>
              <c:strCache>
                <c:ptCount val="1"/>
                <c:pt idx="0">
                  <c:v>Wave 4 - May 2019</c:v>
                </c:pt>
              </c:strCache>
            </c:strRef>
          </c:tx>
          <c:spPr>
            <a:solidFill>
              <a:srgbClr val="FF8200">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Sheet1!$E$2:$E$6</c:f>
              <c:numCache>
                <c:formatCode>0%</c:formatCode>
                <c:ptCount val="5"/>
                <c:pt idx="0">
                  <c:v>0.5</c:v>
                </c:pt>
                <c:pt idx="1">
                  <c:v>0.4</c:v>
                </c:pt>
                <c:pt idx="2">
                  <c:v>0.43</c:v>
                </c:pt>
                <c:pt idx="3">
                  <c:v>0.4</c:v>
                </c:pt>
                <c:pt idx="4">
                  <c:v>0.35</c:v>
                </c:pt>
              </c:numCache>
            </c:numRef>
          </c:val>
          <c:extLst>
            <c:ext xmlns:c16="http://schemas.microsoft.com/office/drawing/2014/chart" uri="{C3380CC4-5D6E-409C-BE32-E72D297353CC}">
              <c16:uniqueId val="{0000000A-448B-4C61-9309-8A8FBDEAEB12}"/>
            </c:ext>
          </c:extLst>
        </c:ser>
        <c:dLbls>
          <c:showLegendKey val="0"/>
          <c:showVal val="0"/>
          <c:showCatName val="0"/>
          <c:showSerName val="0"/>
          <c:showPercent val="0"/>
          <c:showBubbleSize val="0"/>
        </c:dLbls>
        <c:gapWidth val="50"/>
        <c:axId val="309168256"/>
        <c:axId val="309165512"/>
      </c:barChart>
      <c:catAx>
        <c:axId val="3091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9165512"/>
        <c:crosses val="autoZero"/>
        <c:auto val="1"/>
        <c:lblAlgn val="ctr"/>
        <c:lblOffset val="100"/>
        <c:noMultiLvlLbl val="0"/>
      </c:catAx>
      <c:valAx>
        <c:axId val="309165512"/>
        <c:scaling>
          <c:orientation val="minMax"/>
        </c:scaling>
        <c:delete val="1"/>
        <c:axPos val="l"/>
        <c:numFmt formatCode="0%" sourceLinked="1"/>
        <c:majorTickMark val="none"/>
        <c:minorTickMark val="none"/>
        <c:tickLblPos val="nextTo"/>
        <c:crossAx val="309168256"/>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13858948358666"/>
          <c:y val="4.4616437564293822E-2"/>
          <c:w val="0.76509422168167696"/>
          <c:h val="0.71307623512993001"/>
        </c:manualLayout>
      </c:layout>
      <c:barChart>
        <c:barDir val="col"/>
        <c:grouping val="clustered"/>
        <c:varyColors val="0"/>
        <c:ser>
          <c:idx val="0"/>
          <c:order val="0"/>
          <c:tx>
            <c:strRef>
              <c:f>Sheet1!$B$1</c:f>
              <c:strCache>
                <c:ptCount val="1"/>
                <c:pt idx="0">
                  <c:v>Wave 1 - Nov 2017, pre campaign</c:v>
                </c:pt>
              </c:strCache>
            </c:strRef>
          </c:tx>
          <c:spPr>
            <a:solidFill>
              <a:srgbClr val="D5EAA0"/>
            </a:solidFill>
            <a:ln>
              <a:noFill/>
            </a:ln>
            <a:effectLst/>
          </c:spPr>
          <c:invertIfNegative val="0"/>
          <c:dPt>
            <c:idx val="0"/>
            <c:invertIfNegative val="0"/>
            <c:bubble3D val="0"/>
            <c:spPr>
              <a:solidFill>
                <a:srgbClr val="D5EAA0"/>
              </a:solidFill>
              <a:ln>
                <a:noFill/>
              </a:ln>
              <a:effectLst/>
            </c:spPr>
            <c:extLst>
              <c:ext xmlns:c16="http://schemas.microsoft.com/office/drawing/2014/chart" uri="{C3380CC4-5D6E-409C-BE32-E72D297353CC}">
                <c16:uniqueId val="{00000001-F60D-468E-B5EB-9148177FDCE5}"/>
              </c:ext>
            </c:extLst>
          </c:dPt>
          <c:dPt>
            <c:idx val="1"/>
            <c:invertIfNegative val="0"/>
            <c:bubble3D val="0"/>
            <c:spPr>
              <a:solidFill>
                <a:srgbClr val="D5EAA0"/>
              </a:solidFill>
              <a:ln>
                <a:noFill/>
              </a:ln>
              <a:effectLst/>
            </c:spPr>
            <c:extLst>
              <c:ext xmlns:c16="http://schemas.microsoft.com/office/drawing/2014/chart" uri="{C3380CC4-5D6E-409C-BE32-E72D297353CC}">
                <c16:uniqueId val="{00000003-F60D-468E-B5EB-9148177FDCE5}"/>
              </c:ext>
            </c:extLst>
          </c:dPt>
          <c:dPt>
            <c:idx val="2"/>
            <c:invertIfNegative val="0"/>
            <c:bubble3D val="0"/>
            <c:spPr>
              <a:solidFill>
                <a:srgbClr val="D5EAA0"/>
              </a:solidFill>
              <a:ln>
                <a:noFill/>
              </a:ln>
              <a:effectLst/>
            </c:spPr>
            <c:extLst>
              <c:ext xmlns:c16="http://schemas.microsoft.com/office/drawing/2014/chart" uri="{C3380CC4-5D6E-409C-BE32-E72D297353CC}">
                <c16:uniqueId val="{00000005-F60D-468E-B5EB-9148177FDCE5}"/>
              </c:ext>
            </c:extLst>
          </c:dPt>
          <c:dPt>
            <c:idx val="4"/>
            <c:invertIfNegative val="0"/>
            <c:bubble3D val="0"/>
            <c:spPr>
              <a:solidFill>
                <a:srgbClr val="D5EAA0"/>
              </a:solidFill>
              <a:ln>
                <a:noFill/>
              </a:ln>
              <a:effectLst/>
            </c:spPr>
            <c:extLst>
              <c:ext xmlns:c16="http://schemas.microsoft.com/office/drawing/2014/chart" uri="{C3380CC4-5D6E-409C-BE32-E72D297353CC}">
                <c16:uniqueId val="{00000007-F60D-468E-B5EB-9148177FDCE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Sheet1!$B$2:$B$6</c:f>
              <c:numCache>
                <c:formatCode>0%</c:formatCode>
                <c:ptCount val="5"/>
                <c:pt idx="0">
                  <c:v>0.45</c:v>
                </c:pt>
                <c:pt idx="1">
                  <c:v>0.28000000000000003</c:v>
                </c:pt>
                <c:pt idx="2">
                  <c:v>0.43</c:v>
                </c:pt>
                <c:pt idx="3">
                  <c:v>0.35</c:v>
                </c:pt>
                <c:pt idx="4">
                  <c:v>0.3</c:v>
                </c:pt>
              </c:numCache>
            </c:numRef>
          </c:val>
          <c:extLst>
            <c:ext xmlns:c16="http://schemas.microsoft.com/office/drawing/2014/chart" uri="{C3380CC4-5D6E-409C-BE32-E72D297353CC}">
              <c16:uniqueId val="{00000008-F60D-468E-B5EB-9148177FDCE5}"/>
            </c:ext>
          </c:extLst>
        </c:ser>
        <c:ser>
          <c:idx val="1"/>
          <c:order val="1"/>
          <c:tx>
            <c:strRef>
              <c:f>Sheet1!$C$1</c:f>
              <c:strCache>
                <c:ptCount val="1"/>
                <c:pt idx="0">
                  <c:v>Wave 2 - May 2018</c:v>
                </c:pt>
              </c:strCache>
            </c:strRef>
          </c:tx>
          <c:spPr>
            <a:solidFill>
              <a:srgbClr val="A4D2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Sheet1!$C$2:$C$6</c:f>
              <c:numCache>
                <c:formatCode>0%</c:formatCode>
                <c:ptCount val="5"/>
                <c:pt idx="0">
                  <c:v>0.46</c:v>
                </c:pt>
                <c:pt idx="1">
                  <c:v>0.27</c:v>
                </c:pt>
                <c:pt idx="2">
                  <c:v>0.49</c:v>
                </c:pt>
                <c:pt idx="3">
                  <c:v>0.43</c:v>
                </c:pt>
                <c:pt idx="4">
                  <c:v>0.4</c:v>
                </c:pt>
              </c:numCache>
            </c:numRef>
          </c:val>
          <c:extLst>
            <c:ext xmlns:c16="http://schemas.microsoft.com/office/drawing/2014/chart" uri="{C3380CC4-5D6E-409C-BE32-E72D297353CC}">
              <c16:uniqueId val="{00000008-EBFF-4B48-BC7E-9357E9BC8E67}"/>
            </c:ext>
          </c:extLst>
        </c:ser>
        <c:ser>
          <c:idx val="2"/>
          <c:order val="2"/>
          <c:tx>
            <c:strRef>
              <c:f>Sheet1!$D$1</c:f>
              <c:strCache>
                <c:ptCount val="1"/>
                <c:pt idx="0">
                  <c:v>Wave 3 - Nov 2018</c:v>
                </c:pt>
              </c:strCache>
            </c:strRef>
          </c:tx>
          <c:spPr>
            <a:solidFill>
              <a:srgbClr val="A4D233">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Sheet1!$D$2:$D$6</c:f>
              <c:numCache>
                <c:formatCode>0%</c:formatCode>
                <c:ptCount val="5"/>
                <c:pt idx="0">
                  <c:v>0.6</c:v>
                </c:pt>
                <c:pt idx="1">
                  <c:v>0.24</c:v>
                </c:pt>
                <c:pt idx="2">
                  <c:v>0.6</c:v>
                </c:pt>
                <c:pt idx="3">
                  <c:v>0.34</c:v>
                </c:pt>
                <c:pt idx="4">
                  <c:v>0.36</c:v>
                </c:pt>
              </c:numCache>
            </c:numRef>
          </c:val>
          <c:extLst>
            <c:ext xmlns:c16="http://schemas.microsoft.com/office/drawing/2014/chart" uri="{C3380CC4-5D6E-409C-BE32-E72D297353CC}">
              <c16:uniqueId val="{00000008-CE5B-4B47-B45E-46468EB0CB24}"/>
            </c:ext>
          </c:extLst>
        </c:ser>
        <c:ser>
          <c:idx val="3"/>
          <c:order val="3"/>
          <c:tx>
            <c:strRef>
              <c:f>Sheet1!$E$1</c:f>
              <c:strCache>
                <c:ptCount val="1"/>
                <c:pt idx="0">
                  <c:v>Wave 4 - May 2019</c:v>
                </c:pt>
              </c:strCache>
            </c:strRef>
          </c:tx>
          <c:spPr>
            <a:solidFill>
              <a:srgbClr val="A4D233">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Sheet1!$E$2:$E$6</c:f>
              <c:numCache>
                <c:formatCode>0%</c:formatCode>
                <c:ptCount val="5"/>
                <c:pt idx="0">
                  <c:v>0.57999999999999996</c:v>
                </c:pt>
                <c:pt idx="1">
                  <c:v>0.3</c:v>
                </c:pt>
                <c:pt idx="2">
                  <c:v>0.46</c:v>
                </c:pt>
                <c:pt idx="3">
                  <c:v>0.38</c:v>
                </c:pt>
                <c:pt idx="4">
                  <c:v>0.32</c:v>
                </c:pt>
              </c:numCache>
            </c:numRef>
          </c:val>
          <c:extLst>
            <c:ext xmlns:c16="http://schemas.microsoft.com/office/drawing/2014/chart" uri="{C3380CC4-5D6E-409C-BE32-E72D297353CC}">
              <c16:uniqueId val="{00000008-A2E2-406A-A7AE-6156F5AB98AE}"/>
            </c:ext>
          </c:extLst>
        </c:ser>
        <c:dLbls>
          <c:showLegendKey val="0"/>
          <c:showVal val="0"/>
          <c:showCatName val="0"/>
          <c:showSerName val="0"/>
          <c:showPercent val="0"/>
          <c:showBubbleSize val="0"/>
        </c:dLbls>
        <c:gapWidth val="30"/>
        <c:axId val="309171392"/>
        <c:axId val="309166296"/>
      </c:barChart>
      <c:catAx>
        <c:axId val="3091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9166296"/>
        <c:crosses val="autoZero"/>
        <c:auto val="1"/>
        <c:lblAlgn val="ctr"/>
        <c:lblOffset val="100"/>
        <c:noMultiLvlLbl val="0"/>
      </c:catAx>
      <c:valAx>
        <c:axId val="309166296"/>
        <c:scaling>
          <c:orientation val="minMax"/>
        </c:scaling>
        <c:delete val="1"/>
        <c:axPos val="l"/>
        <c:numFmt formatCode="0%" sourceLinked="1"/>
        <c:majorTickMark val="none"/>
        <c:minorTickMark val="none"/>
        <c:tickLblPos val="nextTo"/>
        <c:crossAx val="309171392"/>
        <c:crosses val="autoZero"/>
        <c:crossBetween val="between"/>
      </c:valAx>
      <c:spPr>
        <a:noFill/>
        <a:ln>
          <a:noFill/>
        </a:ln>
        <a:effectLst/>
      </c:spPr>
    </c:plotArea>
    <c:legend>
      <c:legendPos val="l"/>
      <c:layout>
        <c:manualLayout>
          <c:xMode val="edge"/>
          <c:yMode val="edge"/>
          <c:x val="1.2436458997386384E-2"/>
          <c:y val="0"/>
          <c:w val="0.16427485161933467"/>
          <c:h val="0.933395303587611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64779164720411"/>
          <c:y val="4.4616437564293822E-2"/>
          <c:w val="0.80835220835279586"/>
          <c:h val="0.70178222963825687"/>
        </c:manualLayout>
      </c:layout>
      <c:barChart>
        <c:barDir val="col"/>
        <c:grouping val="clustered"/>
        <c:varyColors val="0"/>
        <c:ser>
          <c:idx val="3"/>
          <c:order val="0"/>
          <c:tx>
            <c:strRef>
              <c:f>Sheet1!$B$1</c:f>
              <c:strCache>
                <c:ptCount val="1"/>
                <c:pt idx="0">
                  <c:v>Wave 1 - Nov 2017, pre campaign</c:v>
                </c:pt>
              </c:strCache>
            </c:strRef>
          </c:tx>
          <c:spPr>
            <a:solidFill>
              <a:srgbClr val="9BE5FF"/>
            </a:solidFill>
            <a:ln>
              <a:noFill/>
            </a:ln>
            <a:effectLst/>
          </c:spPr>
          <c:invertIfNegative val="0"/>
          <c:dPt>
            <c:idx val="0"/>
            <c:invertIfNegative val="0"/>
            <c:bubble3D val="0"/>
            <c:spPr>
              <a:solidFill>
                <a:srgbClr val="9BE5FF"/>
              </a:solidFill>
              <a:ln>
                <a:noFill/>
              </a:ln>
              <a:effectLst/>
            </c:spPr>
            <c:extLst>
              <c:ext xmlns:c16="http://schemas.microsoft.com/office/drawing/2014/chart" uri="{C3380CC4-5D6E-409C-BE32-E72D297353CC}">
                <c16:uniqueId val="{00000001-6B82-48BC-B5B9-78A2646EF31D}"/>
              </c:ext>
            </c:extLst>
          </c:dPt>
          <c:dPt>
            <c:idx val="1"/>
            <c:invertIfNegative val="0"/>
            <c:bubble3D val="0"/>
            <c:spPr>
              <a:solidFill>
                <a:srgbClr val="9BE5FF"/>
              </a:solidFill>
              <a:ln>
                <a:noFill/>
              </a:ln>
              <a:effectLst/>
            </c:spPr>
            <c:extLst>
              <c:ext xmlns:c16="http://schemas.microsoft.com/office/drawing/2014/chart" uri="{C3380CC4-5D6E-409C-BE32-E72D297353CC}">
                <c16:uniqueId val="{00000003-6B82-48BC-B5B9-78A2646EF31D}"/>
              </c:ext>
            </c:extLst>
          </c:dPt>
          <c:dPt>
            <c:idx val="2"/>
            <c:invertIfNegative val="0"/>
            <c:bubble3D val="0"/>
            <c:spPr>
              <a:solidFill>
                <a:srgbClr val="9BE5FF"/>
              </a:solidFill>
              <a:ln>
                <a:noFill/>
              </a:ln>
              <a:effectLst/>
            </c:spPr>
            <c:extLst>
              <c:ext xmlns:c16="http://schemas.microsoft.com/office/drawing/2014/chart" uri="{C3380CC4-5D6E-409C-BE32-E72D297353CC}">
                <c16:uniqueId val="{00000005-6B82-48BC-B5B9-78A2646EF31D}"/>
              </c:ext>
            </c:extLst>
          </c:dPt>
          <c:dPt>
            <c:idx val="4"/>
            <c:invertIfNegative val="0"/>
            <c:bubble3D val="0"/>
            <c:spPr>
              <a:solidFill>
                <a:srgbClr val="9BE5FF"/>
              </a:solidFill>
              <a:ln>
                <a:noFill/>
              </a:ln>
              <a:effectLst/>
            </c:spPr>
            <c:extLst>
              <c:ext xmlns:c16="http://schemas.microsoft.com/office/drawing/2014/chart" uri="{C3380CC4-5D6E-409C-BE32-E72D297353CC}">
                <c16:uniqueId val="{00000007-6B82-48BC-B5B9-78A2646EF31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Sheet1!$B$2:$B$6</c:f>
              <c:numCache>
                <c:formatCode>0%</c:formatCode>
                <c:ptCount val="5"/>
                <c:pt idx="0">
                  <c:v>0.47</c:v>
                </c:pt>
                <c:pt idx="1">
                  <c:v>0.24</c:v>
                </c:pt>
                <c:pt idx="2">
                  <c:v>0.36</c:v>
                </c:pt>
                <c:pt idx="3">
                  <c:v>0.28999999999999998</c:v>
                </c:pt>
                <c:pt idx="4">
                  <c:v>0.24</c:v>
                </c:pt>
              </c:numCache>
            </c:numRef>
          </c:val>
          <c:extLst>
            <c:ext xmlns:c16="http://schemas.microsoft.com/office/drawing/2014/chart" uri="{C3380CC4-5D6E-409C-BE32-E72D297353CC}">
              <c16:uniqueId val="{00000008-D592-4843-805B-E9FE5C1F19C2}"/>
            </c:ext>
          </c:extLst>
        </c:ser>
        <c:ser>
          <c:idx val="2"/>
          <c:order val="1"/>
          <c:tx>
            <c:strRef>
              <c:f>Sheet1!$C$1</c:f>
              <c:strCache>
                <c:ptCount val="1"/>
                <c:pt idx="0">
                  <c:v>Wave 2 - May 2018</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Sheet1!$C$2:$C$6</c:f>
              <c:numCache>
                <c:formatCode>0%</c:formatCode>
                <c:ptCount val="5"/>
                <c:pt idx="0">
                  <c:v>0.59</c:v>
                </c:pt>
                <c:pt idx="1">
                  <c:v>0.3</c:v>
                </c:pt>
                <c:pt idx="2">
                  <c:v>0.44</c:v>
                </c:pt>
                <c:pt idx="3">
                  <c:v>0.39</c:v>
                </c:pt>
                <c:pt idx="4">
                  <c:v>0.39</c:v>
                </c:pt>
              </c:numCache>
            </c:numRef>
          </c:val>
          <c:extLst>
            <c:ext xmlns:c16="http://schemas.microsoft.com/office/drawing/2014/chart" uri="{C3380CC4-5D6E-409C-BE32-E72D297353CC}">
              <c16:uniqueId val="{00000008-9B75-4447-9EC3-59EE293B46E8}"/>
            </c:ext>
          </c:extLst>
        </c:ser>
        <c:ser>
          <c:idx val="1"/>
          <c:order val="2"/>
          <c:tx>
            <c:strRef>
              <c:f>Sheet1!$D$1</c:f>
              <c:strCache>
                <c:ptCount val="1"/>
                <c:pt idx="0">
                  <c:v>Wave 3 - Nov 2018</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Sheet1!$D$2:$D$6</c:f>
              <c:numCache>
                <c:formatCode>0%</c:formatCode>
                <c:ptCount val="5"/>
                <c:pt idx="0">
                  <c:v>0.46</c:v>
                </c:pt>
                <c:pt idx="1">
                  <c:v>0.33</c:v>
                </c:pt>
                <c:pt idx="2">
                  <c:v>0.45</c:v>
                </c:pt>
                <c:pt idx="3">
                  <c:v>0.38</c:v>
                </c:pt>
                <c:pt idx="4">
                  <c:v>0.35</c:v>
                </c:pt>
              </c:numCache>
            </c:numRef>
          </c:val>
          <c:extLst>
            <c:ext xmlns:c16="http://schemas.microsoft.com/office/drawing/2014/chart" uri="{C3380CC4-5D6E-409C-BE32-E72D297353CC}">
              <c16:uniqueId val="{00000008-938F-44E0-8C4A-470B92425E99}"/>
            </c:ext>
          </c:extLst>
        </c:ser>
        <c:ser>
          <c:idx val="0"/>
          <c:order val="3"/>
          <c:tx>
            <c:strRef>
              <c:f>Sheet1!$E$1</c:f>
              <c:strCache>
                <c:ptCount val="1"/>
                <c:pt idx="0">
                  <c:v>Wave 4 - May 2019</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Sugar</c:v>
                </c:pt>
                <c:pt idx="1">
                  <c:v>Calories</c:v>
                </c:pt>
                <c:pt idx="2">
                  <c:v>Salt</c:v>
                </c:pt>
                <c:pt idx="3">
                  <c:v>Fat</c:v>
                </c:pt>
                <c:pt idx="4">
                  <c:v>Saturated fat</c:v>
                </c:pt>
              </c:strCache>
            </c:strRef>
          </c:cat>
          <c:val>
            <c:numRef>
              <c:f>Sheet1!$E$2:$E$6</c:f>
              <c:numCache>
                <c:formatCode>0%</c:formatCode>
                <c:ptCount val="5"/>
                <c:pt idx="0">
                  <c:v>0.56999999999999995</c:v>
                </c:pt>
                <c:pt idx="1">
                  <c:v>0.33</c:v>
                </c:pt>
                <c:pt idx="2">
                  <c:v>0.56999999999999995</c:v>
                </c:pt>
                <c:pt idx="3">
                  <c:v>0.49</c:v>
                </c:pt>
                <c:pt idx="4">
                  <c:v>0.38</c:v>
                </c:pt>
              </c:numCache>
            </c:numRef>
          </c:val>
          <c:extLst>
            <c:ext xmlns:c16="http://schemas.microsoft.com/office/drawing/2014/chart" uri="{C3380CC4-5D6E-409C-BE32-E72D297353CC}">
              <c16:uniqueId val="{00000008-423A-47F0-A805-6B907E14F97E}"/>
            </c:ext>
          </c:extLst>
        </c:ser>
        <c:dLbls>
          <c:showLegendKey val="0"/>
          <c:showVal val="0"/>
          <c:showCatName val="0"/>
          <c:showSerName val="0"/>
          <c:showPercent val="0"/>
          <c:showBubbleSize val="0"/>
        </c:dLbls>
        <c:gapWidth val="30"/>
        <c:axId val="309169432"/>
        <c:axId val="309169824"/>
      </c:barChart>
      <c:catAx>
        <c:axId val="30916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9169824"/>
        <c:crosses val="autoZero"/>
        <c:auto val="1"/>
        <c:lblAlgn val="ctr"/>
        <c:lblOffset val="100"/>
        <c:noMultiLvlLbl val="0"/>
      </c:catAx>
      <c:valAx>
        <c:axId val="309169824"/>
        <c:scaling>
          <c:orientation val="minMax"/>
        </c:scaling>
        <c:delete val="1"/>
        <c:axPos val="l"/>
        <c:numFmt formatCode="0%" sourceLinked="1"/>
        <c:majorTickMark val="none"/>
        <c:minorTickMark val="none"/>
        <c:tickLblPos val="nextTo"/>
        <c:crossAx val="309169432"/>
        <c:crosses val="autoZero"/>
        <c:crossBetween val="between"/>
      </c:valAx>
      <c:spPr>
        <a:noFill/>
        <a:ln>
          <a:noFill/>
        </a:ln>
        <a:effectLst/>
      </c:spPr>
    </c:plotArea>
    <c:legend>
      <c:legendPos val="l"/>
      <c:layout>
        <c:manualLayout>
          <c:xMode val="edge"/>
          <c:yMode val="edge"/>
          <c:x val="1.2436458997386384E-2"/>
          <c:y val="2.0961049807203647E-2"/>
          <c:w val="0.13940193362456188"/>
          <c:h val="0.8840301099916484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2C1590-74AF-4E5A-BF74-CB82581B7560}" type="datetimeFigureOut">
              <a:rPr lang="en-GB" smtClean="0"/>
              <a:t>05/09/2019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FBA5C8-0B70-4083-B8E7-66DA7894FD92}" type="slidenum">
              <a:rPr lang="en-GB" smtClean="0"/>
              <a:t>‹#›</a:t>
            </a:fld>
            <a:endParaRPr lang="en-GB" dirty="0"/>
          </a:p>
        </p:txBody>
      </p:sp>
    </p:spTree>
    <p:extLst>
      <p:ext uri="{BB962C8B-B14F-4D97-AF65-F5344CB8AC3E}">
        <p14:creationId xmlns:p14="http://schemas.microsoft.com/office/powerpoint/2010/main" val="184697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FBA5C8-0B70-4083-B8E7-66DA7894FD92}" type="slidenum">
              <a:rPr lang="en-GB" smtClean="0"/>
              <a:t>10</a:t>
            </a:fld>
            <a:endParaRPr lang="en-GB" dirty="0"/>
          </a:p>
        </p:txBody>
      </p:sp>
    </p:spTree>
    <p:extLst>
      <p:ext uri="{BB962C8B-B14F-4D97-AF65-F5344CB8AC3E}">
        <p14:creationId xmlns:p14="http://schemas.microsoft.com/office/powerpoint/2010/main" val="1082226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5"/>
          </a:solidFill>
          <a:ln w="25400" cap="flat" cmpd="sng" algn="ctr">
            <a:noFill/>
            <a:prstDash val="solid"/>
          </a:ln>
          <a:effectLst/>
        </p:spPr>
        <p:txBody>
          <a:bodyPr rtlCol="0" anchor="ctr"/>
          <a:lstStyle/>
          <a:p>
            <a:pPr algn="ctr">
              <a:defRPr/>
            </a:pPr>
            <a:endParaRPr lang="en-GB" kern="0" dirty="0">
              <a:solidFill>
                <a:prstClr val="white"/>
              </a:solidFill>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648" y="-13647"/>
            <a:ext cx="8953373" cy="6878472"/>
          </a:xfrm>
          <a:prstGeom prst="rect">
            <a:avLst/>
          </a:prstGeom>
        </p:spPr>
      </p:pic>
      <p:sp>
        <p:nvSpPr>
          <p:cNvPr id="2" name="Title 1"/>
          <p:cNvSpPr>
            <a:spLocks noGrp="1"/>
          </p:cNvSpPr>
          <p:nvPr>
            <p:ph type="ctrTitle"/>
          </p:nvPr>
        </p:nvSpPr>
        <p:spPr>
          <a:xfrm>
            <a:off x="495300" y="2699818"/>
            <a:ext cx="8105775" cy="590931"/>
          </a:xfrm>
        </p:spPr>
        <p:txBody>
          <a:bodyPr wrap="square" anchor="t">
            <a:spAutoFit/>
          </a:bodyPr>
          <a:lstStyle>
            <a:lvl1pPr algn="l">
              <a:defRPr sz="3600" b="1">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495300" y="3903143"/>
            <a:ext cx="8105775" cy="424732"/>
          </a:xfrm>
        </p:spPr>
        <p:txBody>
          <a:bodyPr wrap="square">
            <a:sp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5" name="Text Placeholder 14"/>
          <p:cNvSpPr>
            <a:spLocks noGrp="1"/>
          </p:cNvSpPr>
          <p:nvPr>
            <p:ph type="body" sz="quarter" idx="10"/>
          </p:nvPr>
        </p:nvSpPr>
        <p:spPr>
          <a:xfrm>
            <a:off x="495300" y="4415905"/>
            <a:ext cx="8105775" cy="369332"/>
          </a:xfrm>
        </p:spPr>
        <p:txBody>
          <a:bodyPr>
            <a:spAutoFit/>
          </a:bodyPr>
          <a:lstStyle>
            <a:lvl1pPr marL="0" indent="0">
              <a:buNone/>
              <a:defRPr sz="2000">
                <a:solidFill>
                  <a:schemeClr val="bg1"/>
                </a:solidFill>
              </a:defRPr>
            </a:lvl1pPr>
          </a:lstStyle>
          <a:p>
            <a:pPr lvl="0"/>
            <a:r>
              <a:rPr lang="en-US"/>
              <a:t>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3544" y="280153"/>
            <a:ext cx="1501677" cy="1270800"/>
          </a:xfrm>
          <a:prstGeom prst="rect">
            <a:avLst/>
          </a:prstGeom>
        </p:spPr>
      </p:pic>
    </p:spTree>
    <p:extLst>
      <p:ext uri="{BB962C8B-B14F-4D97-AF65-F5344CB8AC3E}">
        <p14:creationId xmlns:p14="http://schemas.microsoft.com/office/powerpoint/2010/main" val="1796215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
        <p:nvSpPr>
          <p:cNvPr id="9" name="Title 8"/>
          <p:cNvSpPr>
            <a:spLocks noGrp="1"/>
          </p:cNvSpPr>
          <p:nvPr>
            <p:ph type="title"/>
          </p:nvPr>
        </p:nvSpPr>
        <p:spPr>
          <a:xfrm>
            <a:off x="5367884" y="3097042"/>
            <a:ext cx="6384101" cy="466281"/>
          </a:xfrm>
        </p:spPr>
        <p:txBody>
          <a:bodyPr wrap="square">
            <a:spAutoFit/>
          </a:bodyPr>
          <a:lstStyle>
            <a:lvl1pPr>
              <a:defRPr sz="2700" b="1">
                <a:solidFill>
                  <a:schemeClr val="bg1"/>
                </a:solidFill>
                <a:latin typeface="+mn-lt"/>
              </a:defRPr>
            </a:lvl1pPr>
          </a:lstStyle>
          <a:p>
            <a:r>
              <a:rPr lang="en-US"/>
              <a:t>Click to edit Master title style</a:t>
            </a:r>
            <a:endParaRPr lang="en-GB" dirty="0"/>
          </a:p>
        </p:txBody>
      </p:sp>
      <p:sp>
        <p:nvSpPr>
          <p:cNvPr id="3" name="Text Placeholder 2"/>
          <p:cNvSpPr>
            <a:spLocks noGrp="1"/>
          </p:cNvSpPr>
          <p:nvPr>
            <p:ph type="body" sz="quarter" idx="10"/>
          </p:nvPr>
        </p:nvSpPr>
        <p:spPr>
          <a:xfrm>
            <a:off x="5367339" y="3724276"/>
            <a:ext cx="6384925" cy="383182"/>
          </a:xfrm>
        </p:spPr>
        <p:txBody>
          <a:bodyPr>
            <a:spAutoFit/>
          </a:bodyPr>
          <a:lstStyle>
            <a:lvl1pPr marL="0" indent="0">
              <a:buNone/>
              <a:defRPr sz="2100">
                <a:solidFill>
                  <a:schemeClr val="bg1"/>
                </a:solidFill>
              </a:defRPr>
            </a:lvl1pPr>
          </a:lstStyle>
          <a:p>
            <a:pPr lvl="0"/>
            <a:r>
              <a:rPr lang="en-US"/>
              <a:t>Edit Master text styles</a:t>
            </a:r>
          </a:p>
        </p:txBody>
      </p:sp>
      <p:pic>
        <p:nvPicPr>
          <p:cNvPr id="8" name="Picture 7"/>
          <p:cNvPicPr>
            <a:picLocks noChangeAspect="1"/>
          </p:cNvPicPr>
          <p:nvPr userDrawn="1"/>
        </p:nvPicPr>
        <p:blipFill rotWithShape="1">
          <a:blip r:embed="rId2"/>
          <a:srcRect l="-1072" r="-1"/>
          <a:stretch/>
        </p:blipFill>
        <p:spPr>
          <a:xfrm>
            <a:off x="489903" y="1430784"/>
            <a:ext cx="4719699" cy="4265076"/>
          </a:xfrm>
          <a:prstGeom prst="rect">
            <a:avLst/>
          </a:prstGeom>
        </p:spPr>
      </p:pic>
      <p:pic>
        <p:nvPicPr>
          <p:cNvPr id="7" name="Picture 6">
            <a:extLst>
              <a:ext uri="{FF2B5EF4-FFF2-40B4-BE49-F238E27FC236}">
                <a16:creationId xmlns:a16="http://schemas.microsoft.com/office/drawing/2014/main" id="{29BE2AA0-1628-4491-9F05-10E18D42202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78" t="2217" r="3444" b="4786"/>
          <a:stretch/>
        </p:blipFill>
        <p:spPr>
          <a:xfrm>
            <a:off x="11180135" y="5993342"/>
            <a:ext cx="738815" cy="736600"/>
          </a:xfrm>
          <a:prstGeom prst="ellipse">
            <a:avLst/>
          </a:prstGeom>
        </p:spPr>
      </p:pic>
    </p:spTree>
    <p:extLst>
      <p:ext uri="{BB962C8B-B14F-4D97-AF65-F5344CB8AC3E}">
        <p14:creationId xmlns:p14="http://schemas.microsoft.com/office/powerpoint/2010/main" val="67719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chemeClr val="accent5"/>
          </a:solidFill>
          <a:ln w="25400" cap="flat" cmpd="sng" algn="ctr">
            <a:noFill/>
            <a:prstDash val="solid"/>
          </a:ln>
          <a:effectLst/>
        </p:spPr>
        <p:txBody>
          <a:bodyPr rtlCol="0" anchor="ctr"/>
          <a:lstStyle/>
          <a:p>
            <a:pPr algn="ctr">
              <a:defRPr/>
            </a:pPr>
            <a:endParaRPr lang="en-GB" kern="0" dirty="0">
              <a:solidFill>
                <a:prstClr val="white"/>
              </a:solidFill>
            </a:endParaRPr>
          </a:p>
        </p:txBody>
      </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99" y="-7952"/>
            <a:ext cx="8958776" cy="6877051"/>
          </a:xfrm>
          <a:prstGeom prst="rect">
            <a:avLst/>
          </a:prstGeom>
        </p:spPr>
      </p:pic>
      <p:sp>
        <p:nvSpPr>
          <p:cNvPr id="9" name="Title 8"/>
          <p:cNvSpPr>
            <a:spLocks noGrp="1"/>
          </p:cNvSpPr>
          <p:nvPr>
            <p:ph type="title"/>
          </p:nvPr>
        </p:nvSpPr>
        <p:spPr>
          <a:xfrm>
            <a:off x="338683" y="680053"/>
            <a:ext cx="7062242" cy="590931"/>
          </a:xfrm>
        </p:spPr>
        <p:txBody>
          <a:bodyPr wrap="square">
            <a:spAutoFit/>
          </a:bodyPr>
          <a:lstStyle>
            <a:lvl1pPr>
              <a:defRPr sz="3600" b="1">
                <a:solidFill>
                  <a:schemeClr val="bg1"/>
                </a:solidFill>
                <a:latin typeface="+mn-lt"/>
              </a:defRPr>
            </a:lvl1pPr>
          </a:lstStyle>
          <a:p>
            <a:r>
              <a:rPr lang="en-US"/>
              <a:t>Click to edit Master title style</a:t>
            </a:r>
            <a:endParaRPr lang="en-GB"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3544" y="280153"/>
            <a:ext cx="1501677" cy="1270800"/>
          </a:xfrm>
          <a:prstGeom prst="rect">
            <a:avLst/>
          </a:prstGeom>
        </p:spPr>
      </p:pic>
    </p:spTree>
    <p:extLst>
      <p:ext uri="{BB962C8B-B14F-4D97-AF65-F5344CB8AC3E}">
        <p14:creationId xmlns:p14="http://schemas.microsoft.com/office/powerpoint/2010/main" val="43638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5"/>
          </a:solidFill>
          <a:ln w="25400" cap="flat" cmpd="sng" algn="ctr">
            <a:noFill/>
            <a:prstDash val="solid"/>
          </a:ln>
          <a:effectLst/>
        </p:spPr>
        <p:txBody>
          <a:bodyPr rtlCol="0" anchor="ctr"/>
          <a:lstStyle/>
          <a:p>
            <a:pPr algn="ctr">
              <a:defRPr/>
            </a:pPr>
            <a:endParaRPr lang="en-GB" kern="0" dirty="0">
              <a:solidFill>
                <a:prstClr val="white"/>
              </a:solidFill>
            </a:endParaRPr>
          </a:p>
        </p:txBody>
      </p:sp>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51" y="-15903"/>
            <a:ext cx="4970686" cy="6110578"/>
          </a:xfrm>
          <a:prstGeom prst="rect">
            <a:avLst/>
          </a:prstGeom>
        </p:spPr>
      </p:pic>
      <p:sp>
        <p:nvSpPr>
          <p:cNvPr id="9" name="Title 8"/>
          <p:cNvSpPr>
            <a:spLocks noGrp="1"/>
          </p:cNvSpPr>
          <p:nvPr>
            <p:ph type="title"/>
          </p:nvPr>
        </p:nvSpPr>
        <p:spPr>
          <a:xfrm>
            <a:off x="5471122" y="2794650"/>
            <a:ext cx="6384101" cy="535531"/>
          </a:xfrm>
        </p:spPr>
        <p:txBody>
          <a:bodyPr wrap="square">
            <a:spAutoFit/>
          </a:bodyPr>
          <a:lstStyle>
            <a:lvl1pPr>
              <a:defRPr sz="3200" b="1">
                <a:solidFill>
                  <a:schemeClr val="bg1"/>
                </a:solidFill>
                <a:latin typeface="+mn-lt"/>
              </a:defRPr>
            </a:lvl1pPr>
          </a:lstStyle>
          <a:p>
            <a:r>
              <a:rPr lang="en-US"/>
              <a:t>Click to edit Master title style</a:t>
            </a:r>
            <a:endParaRPr lang="en-GB"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53544" y="280153"/>
            <a:ext cx="1501677" cy="1270800"/>
          </a:xfrm>
          <a:prstGeom prst="rect">
            <a:avLst/>
          </a:prstGeom>
        </p:spPr>
      </p:pic>
    </p:spTree>
    <p:extLst>
      <p:ext uri="{BB962C8B-B14F-4D97-AF65-F5344CB8AC3E}">
        <p14:creationId xmlns:p14="http://schemas.microsoft.com/office/powerpoint/2010/main" val="268586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w="25400" cap="flat" cmpd="sng" algn="ctr">
            <a:noFill/>
            <a:prstDash val="solid"/>
          </a:ln>
          <a:effectLst/>
        </p:spPr>
        <p:txBody>
          <a:bodyPr rtlCol="0" anchor="ctr"/>
          <a:lstStyle/>
          <a:p>
            <a:pPr algn="ctr">
              <a:defRPr/>
            </a:pPr>
            <a:endParaRPr lang="en-GB" kern="0" dirty="0">
              <a:solidFill>
                <a:prstClr val="white"/>
              </a:solidFill>
            </a:endParaRP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86881" y="-7951"/>
            <a:ext cx="5710419" cy="6150334"/>
          </a:xfrm>
          <a:prstGeom prst="rect">
            <a:avLst/>
          </a:prstGeom>
        </p:spPr>
      </p:pic>
      <p:sp>
        <p:nvSpPr>
          <p:cNvPr id="13" name="Rectangle 12"/>
          <p:cNvSpPr/>
          <p:nvPr userDrawn="1"/>
        </p:nvSpPr>
        <p:spPr>
          <a:xfrm>
            <a:off x="117662" y="124420"/>
            <a:ext cx="11956677" cy="6609161"/>
          </a:xfrm>
          <a:prstGeom prst="rect">
            <a:avLst/>
          </a:prstGeom>
          <a:solidFill>
            <a:sysClr val="window" lastClr="FFFFFF"/>
          </a:solidFill>
          <a:ln w="25400" cap="flat" cmpd="sng" algn="ctr">
            <a:noFill/>
            <a:prstDash val="solid"/>
          </a:ln>
          <a:effectLst/>
        </p:spPr>
        <p:txBody>
          <a:bodyPr rtlCol="0" anchor="ctr"/>
          <a:lstStyle/>
          <a:p>
            <a:pPr algn="ctr">
              <a:defRPr/>
            </a:pPr>
            <a:endParaRPr lang="en-GB" kern="0" dirty="0">
              <a:solidFill>
                <a:prstClr val="white"/>
              </a:solidFill>
            </a:endParaRPr>
          </a:p>
        </p:txBody>
      </p:sp>
      <p:sp>
        <p:nvSpPr>
          <p:cNvPr id="2" name="Title 1"/>
          <p:cNvSpPr>
            <a:spLocks noGrp="1"/>
          </p:cNvSpPr>
          <p:nvPr>
            <p:ph type="title"/>
          </p:nvPr>
        </p:nvSpPr>
        <p:spPr>
          <a:xfrm>
            <a:off x="336754" y="433385"/>
            <a:ext cx="10515600" cy="424732"/>
          </a:xfrm>
        </p:spPr>
        <p:txBody>
          <a:bodyPr anchor="t">
            <a:spAutoFit/>
          </a:bodyPr>
          <a:lstStyle>
            <a:lvl1pPr>
              <a:defRPr sz="2400" b="1">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336754" y="1272562"/>
            <a:ext cx="11547746" cy="650947"/>
          </a:xfrm>
        </p:spPr>
        <p:txBody>
          <a:bodyPr wrap="square">
            <a:spAutoFit/>
          </a:bodyPr>
          <a:lstStyle>
            <a:lvl1pPr marL="228600" indent="-228600">
              <a:spcBef>
                <a:spcPts val="500"/>
              </a:spcBef>
              <a:spcAft>
                <a:spcPts val="400"/>
              </a:spcAft>
              <a:buFont typeface="Wingdings" panose="05000000000000000000" pitchFamily="2" charset="2"/>
              <a:buChar char="§"/>
              <a:defRPr sz="1600"/>
            </a:lvl1pPr>
            <a:lvl2pPr>
              <a:spcBef>
                <a:spcPts val="500"/>
              </a:spcBef>
              <a:spcAft>
                <a:spcPts val="400"/>
              </a:spcAft>
              <a:defRPr sz="1600"/>
            </a:lvl2pPr>
          </a:lstStyle>
          <a:p>
            <a:pPr lvl="0"/>
            <a:r>
              <a:rPr lang="en-US"/>
              <a:t>Edit Master text styles</a:t>
            </a:r>
          </a:p>
          <a:p>
            <a:pPr lvl="1"/>
            <a:r>
              <a:rPr lang="en-US"/>
              <a:t>Second level</a:t>
            </a:r>
          </a:p>
        </p:txBody>
      </p:sp>
      <p:sp>
        <p:nvSpPr>
          <p:cNvPr id="15" name="Rectangle 10"/>
          <p:cNvSpPr>
            <a:spLocks noChangeArrowheads="1"/>
          </p:cNvSpPr>
          <p:nvPr userDrawn="1"/>
        </p:nvSpPr>
        <p:spPr bwMode="auto">
          <a:xfrm>
            <a:off x="11819569" y="6556677"/>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1100">
                <a:solidFill>
                  <a:prstClr val="black"/>
                </a:solidFill>
                <a:latin typeface="Calibri Light" panose="020F0302020204030204"/>
              </a:rPr>
              <a:pPr algn="r">
                <a:defRPr/>
              </a:pPr>
              <a:t>‹#›</a:t>
            </a:fld>
            <a:endParaRPr lang="en-GB" sz="1100" dirty="0">
              <a:solidFill>
                <a:prstClr val="black"/>
              </a:solidFill>
              <a:latin typeface="Calibri Light" panose="020F0302020204030204"/>
            </a:endParaRP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2485" y="294966"/>
            <a:ext cx="795506" cy="673200"/>
          </a:xfrm>
          <a:prstGeom prst="rect">
            <a:avLst/>
          </a:prstGeom>
        </p:spPr>
      </p:pic>
    </p:spTree>
    <p:extLst>
      <p:ext uri="{BB962C8B-B14F-4D97-AF65-F5344CB8AC3E}">
        <p14:creationId xmlns:p14="http://schemas.microsoft.com/office/powerpoint/2010/main" val="281426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w="25400" cap="flat" cmpd="sng" algn="ctr">
            <a:noFill/>
            <a:prstDash val="solid"/>
          </a:ln>
          <a:effectLst/>
        </p:spPr>
        <p:txBody>
          <a:bodyPr rtlCol="0" anchor="ctr"/>
          <a:lstStyle/>
          <a:p>
            <a:pPr algn="ctr">
              <a:defRPr/>
            </a:pPr>
            <a:endParaRPr lang="en-GB" kern="0" dirty="0">
              <a:solidFill>
                <a:prstClr val="white"/>
              </a:solidFill>
            </a:endParaRPr>
          </a:p>
        </p:txBody>
      </p:sp>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86881" y="-7951"/>
            <a:ext cx="5710419" cy="6150334"/>
          </a:xfrm>
          <a:prstGeom prst="rect">
            <a:avLst/>
          </a:prstGeom>
        </p:spPr>
      </p:pic>
      <p:sp>
        <p:nvSpPr>
          <p:cNvPr id="13" name="Rectangle 12"/>
          <p:cNvSpPr/>
          <p:nvPr userDrawn="1"/>
        </p:nvSpPr>
        <p:spPr>
          <a:xfrm>
            <a:off x="117662" y="124420"/>
            <a:ext cx="11956677" cy="6609161"/>
          </a:xfrm>
          <a:prstGeom prst="rect">
            <a:avLst/>
          </a:prstGeom>
          <a:solidFill>
            <a:schemeClr val="tx1">
              <a:lumMod val="75000"/>
              <a:lumOff val="25000"/>
            </a:schemeClr>
          </a:solidFill>
          <a:ln w="25400" cap="flat" cmpd="sng" algn="ctr">
            <a:noFill/>
            <a:prstDash val="solid"/>
          </a:ln>
          <a:effectLst/>
        </p:spPr>
        <p:txBody>
          <a:bodyPr rtlCol="0" anchor="ctr"/>
          <a:lstStyle/>
          <a:p>
            <a:pPr algn="ctr">
              <a:defRPr/>
            </a:pPr>
            <a:endParaRPr lang="en-GB" kern="0" dirty="0">
              <a:solidFill>
                <a:prstClr val="white"/>
              </a:solidFill>
            </a:endParaRPr>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02485" y="294966"/>
            <a:ext cx="795506" cy="673200"/>
          </a:xfrm>
          <a:prstGeom prst="rect">
            <a:avLst/>
          </a:prstGeom>
        </p:spPr>
      </p:pic>
      <p:sp>
        <p:nvSpPr>
          <p:cNvPr id="2" name="Title 1"/>
          <p:cNvSpPr>
            <a:spLocks noGrp="1"/>
          </p:cNvSpPr>
          <p:nvPr>
            <p:ph type="title"/>
          </p:nvPr>
        </p:nvSpPr>
        <p:spPr>
          <a:xfrm>
            <a:off x="336754" y="433385"/>
            <a:ext cx="10515600" cy="424732"/>
          </a:xfrm>
        </p:spPr>
        <p:txBody>
          <a:bodyPr anchor="t">
            <a:spAutoFit/>
          </a:bodyPr>
          <a:lstStyle>
            <a:lvl1pPr>
              <a:defRPr sz="2400" b="1">
                <a:solidFill>
                  <a:schemeClr val="bg1"/>
                </a:solidFill>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336754" y="1272562"/>
            <a:ext cx="11547746" cy="650947"/>
          </a:xfrm>
        </p:spPr>
        <p:txBody>
          <a:bodyPr wrap="square">
            <a:spAutoFit/>
          </a:bodyPr>
          <a:lstStyle>
            <a:lvl1pPr marL="228600" indent="-228600">
              <a:spcBef>
                <a:spcPts val="500"/>
              </a:spcBef>
              <a:spcAft>
                <a:spcPts val="400"/>
              </a:spcAft>
              <a:buFont typeface="Wingdings" panose="05000000000000000000" pitchFamily="2" charset="2"/>
              <a:buChar char="§"/>
              <a:defRPr sz="1600">
                <a:solidFill>
                  <a:schemeClr val="bg1"/>
                </a:solidFill>
              </a:defRPr>
            </a:lvl1pPr>
            <a:lvl2pPr>
              <a:spcBef>
                <a:spcPts val="500"/>
              </a:spcBef>
              <a:spcAft>
                <a:spcPts val="400"/>
              </a:spcAft>
              <a:defRPr sz="1600">
                <a:solidFill>
                  <a:schemeClr val="bg1"/>
                </a:solidFill>
              </a:defRPr>
            </a:lvl2pPr>
          </a:lstStyle>
          <a:p>
            <a:pPr lvl="0"/>
            <a:r>
              <a:rPr lang="en-US"/>
              <a:t>Edit Master text styles</a:t>
            </a:r>
          </a:p>
          <a:p>
            <a:pPr lvl="1"/>
            <a:r>
              <a:rPr lang="en-US"/>
              <a:t>Second level</a:t>
            </a:r>
          </a:p>
        </p:txBody>
      </p:sp>
      <p:sp>
        <p:nvSpPr>
          <p:cNvPr id="10" name="Rectangle 10"/>
          <p:cNvSpPr>
            <a:spLocks noChangeArrowheads="1"/>
          </p:cNvSpPr>
          <p:nvPr userDrawn="1"/>
        </p:nvSpPr>
        <p:spPr bwMode="auto">
          <a:xfrm>
            <a:off x="11819569" y="6556677"/>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800">
                <a:solidFill>
                  <a:prstClr val="white"/>
                </a:solidFill>
                <a:latin typeface="Calibri Light" panose="020F0302020204030204"/>
              </a:rPr>
              <a:pPr algn="r">
                <a:defRPr/>
              </a:pPr>
              <a:t>‹#›</a:t>
            </a:fld>
            <a:endParaRPr lang="en-GB" sz="800" dirty="0">
              <a:solidFill>
                <a:prstClr val="white"/>
              </a:solidFill>
              <a:latin typeface="Calibri Light" panose="020F0302020204030204"/>
            </a:endParaRPr>
          </a:p>
        </p:txBody>
      </p:sp>
    </p:spTree>
    <p:extLst>
      <p:ext uri="{BB962C8B-B14F-4D97-AF65-F5344CB8AC3E}">
        <p14:creationId xmlns:p14="http://schemas.microsoft.com/office/powerpoint/2010/main" val="62193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5"/>
          </a:solidFill>
          <a:ln w="25400" cap="flat" cmpd="sng" algn="ctr">
            <a:noFill/>
            <a:prstDash val="solid"/>
          </a:ln>
          <a:effectLst/>
        </p:spPr>
        <p:txBody>
          <a:bodyPr rtlCol="0" anchor="ctr"/>
          <a:lstStyle/>
          <a:p>
            <a:pPr algn="ctr">
              <a:defRPr/>
            </a:pPr>
            <a:endParaRPr lang="en-GB" kern="0" dirty="0">
              <a:solidFill>
                <a:prstClr val="white"/>
              </a:solidFill>
            </a:endParaRPr>
          </a:p>
        </p:txBody>
      </p:sp>
      <p:sp>
        <p:nvSpPr>
          <p:cNvPr id="9" name="Title 8"/>
          <p:cNvSpPr>
            <a:spLocks noGrp="1"/>
          </p:cNvSpPr>
          <p:nvPr>
            <p:ph type="title"/>
          </p:nvPr>
        </p:nvSpPr>
        <p:spPr>
          <a:xfrm>
            <a:off x="5367883" y="3034715"/>
            <a:ext cx="6384101" cy="590931"/>
          </a:xfrm>
        </p:spPr>
        <p:txBody>
          <a:bodyPr wrap="square">
            <a:spAutoFit/>
          </a:bodyPr>
          <a:lstStyle>
            <a:lvl1pPr>
              <a:defRPr sz="3600" b="1">
                <a:solidFill>
                  <a:schemeClr val="bg1"/>
                </a:solidFill>
                <a:latin typeface="+mn-lt"/>
              </a:defRPr>
            </a:lvl1pPr>
          </a:lstStyle>
          <a:p>
            <a:r>
              <a:rPr lang="en-US"/>
              <a:t>Click to edit Master title style</a:t>
            </a:r>
            <a:endParaRPr lang="en-GB" dirty="0"/>
          </a:p>
        </p:txBody>
      </p:sp>
      <p:sp>
        <p:nvSpPr>
          <p:cNvPr id="3" name="Text Placeholder 2"/>
          <p:cNvSpPr>
            <a:spLocks noGrp="1"/>
          </p:cNvSpPr>
          <p:nvPr>
            <p:ph type="body" sz="quarter" idx="10"/>
          </p:nvPr>
        </p:nvSpPr>
        <p:spPr>
          <a:xfrm>
            <a:off x="5367338" y="3724275"/>
            <a:ext cx="6384925" cy="480131"/>
          </a:xfrm>
        </p:spPr>
        <p:txBody>
          <a:bodyPr>
            <a:spAutoFit/>
          </a:bodyPr>
          <a:lstStyle>
            <a:lvl1pPr marL="0" indent="0">
              <a:buNone/>
              <a:defRPr sz="2800">
                <a:solidFill>
                  <a:schemeClr val="bg1"/>
                </a:solidFill>
              </a:defRPr>
            </a:lvl1pPr>
          </a:lstStyle>
          <a:p>
            <a:pPr lvl="0"/>
            <a:r>
              <a:rPr lang="en-US"/>
              <a:t>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3544" y="280153"/>
            <a:ext cx="1501677" cy="1270800"/>
          </a:xfrm>
          <a:prstGeom prst="rect">
            <a:avLst/>
          </a:prstGeom>
        </p:spPr>
      </p:pic>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l="-1195" t="-1391" r="-1"/>
          <a:stretch/>
        </p:blipFill>
        <p:spPr>
          <a:xfrm>
            <a:off x="188129" y="1725284"/>
            <a:ext cx="3481893" cy="3800724"/>
          </a:xfrm>
          <a:prstGeom prst="rect">
            <a:avLst/>
          </a:prstGeom>
        </p:spPr>
      </p:pic>
    </p:spTree>
    <p:extLst>
      <p:ext uri="{BB962C8B-B14F-4D97-AF65-F5344CB8AC3E}">
        <p14:creationId xmlns:p14="http://schemas.microsoft.com/office/powerpoint/2010/main" val="152540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pic>
        <p:nvPicPr>
          <p:cNvPr id="13" name="Picture 12"/>
          <p:cNvPicPr>
            <a:picLocks noChangeAspect="1"/>
          </p:cNvPicPr>
          <p:nvPr userDrawn="1"/>
        </p:nvPicPr>
        <p:blipFill rotWithShape="1">
          <a:blip r:embed="rId2"/>
          <a:srcRect b="28435"/>
          <a:stretch/>
        </p:blipFill>
        <p:spPr>
          <a:xfrm>
            <a:off x="695263" y="1155701"/>
            <a:ext cx="8723880" cy="5702300"/>
          </a:xfrm>
          <a:prstGeom prst="rect">
            <a:avLst/>
          </a:prstGeom>
        </p:spPr>
      </p:pic>
      <p:sp>
        <p:nvSpPr>
          <p:cNvPr id="2" name="Title 1"/>
          <p:cNvSpPr>
            <a:spLocks noGrp="1"/>
          </p:cNvSpPr>
          <p:nvPr>
            <p:ph type="ctrTitle"/>
          </p:nvPr>
        </p:nvSpPr>
        <p:spPr>
          <a:xfrm>
            <a:off x="918635" y="2654912"/>
            <a:ext cx="7181407" cy="466281"/>
          </a:xfrm>
        </p:spPr>
        <p:txBody>
          <a:bodyPr wrap="square" anchor="t">
            <a:spAutoFit/>
          </a:bodyPr>
          <a:lstStyle>
            <a:lvl1pPr algn="l">
              <a:defRPr sz="2700" b="1">
                <a:solidFill>
                  <a:schemeClr val="bg1"/>
                </a:solidFill>
                <a:latin typeface="+mn-lt"/>
              </a:defRPr>
            </a:lvl1pPr>
          </a:lstStyle>
          <a:p>
            <a:r>
              <a:rPr lang="en-US" dirty="0"/>
              <a:t>Click to edit Master title style</a:t>
            </a:r>
            <a:endParaRPr lang="en-GB" dirty="0"/>
          </a:p>
        </p:txBody>
      </p:sp>
      <p:sp>
        <p:nvSpPr>
          <p:cNvPr id="3" name="Subtitle 2"/>
          <p:cNvSpPr>
            <a:spLocks noGrp="1"/>
          </p:cNvSpPr>
          <p:nvPr>
            <p:ph type="subTitle" idx="1"/>
          </p:nvPr>
        </p:nvSpPr>
        <p:spPr>
          <a:xfrm>
            <a:off x="918635" y="3302504"/>
            <a:ext cx="7181407" cy="341632"/>
          </a:xfrm>
        </p:spPr>
        <p:txBody>
          <a:bodyPr wrap="square">
            <a:spAutoFit/>
          </a:bodyPr>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5" name="Text Placeholder 14"/>
          <p:cNvSpPr>
            <a:spLocks noGrp="1"/>
          </p:cNvSpPr>
          <p:nvPr>
            <p:ph type="body" sz="quarter" idx="10"/>
          </p:nvPr>
        </p:nvSpPr>
        <p:spPr>
          <a:xfrm>
            <a:off x="918635" y="3815266"/>
            <a:ext cx="7181407" cy="300082"/>
          </a:xfrm>
        </p:spPr>
        <p:txBody>
          <a:bodyPr wrap="square">
            <a:spAutoFit/>
          </a:bodyPr>
          <a:lstStyle>
            <a:lvl1pPr marL="0" indent="0">
              <a:buNone/>
              <a:defRPr sz="1500">
                <a:solidFill>
                  <a:schemeClr val="bg1"/>
                </a:solidFill>
              </a:defRPr>
            </a:lvl1pPr>
          </a:lstStyle>
          <a:p>
            <a:pPr lvl="0"/>
            <a:r>
              <a:rPr lang="en-US" dirty="0"/>
              <a:t>Edit Master text styles</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278" t="2217" r="3444" b="4786"/>
          <a:stretch/>
        </p:blipFill>
        <p:spPr>
          <a:xfrm>
            <a:off x="11180135" y="5993342"/>
            <a:ext cx="738815" cy="736600"/>
          </a:xfrm>
          <a:prstGeom prst="ellipse">
            <a:avLst/>
          </a:prstGeom>
        </p:spPr>
      </p:pic>
    </p:spTree>
    <p:extLst>
      <p:ext uri="{BB962C8B-B14F-4D97-AF65-F5344CB8AC3E}">
        <p14:creationId xmlns:p14="http://schemas.microsoft.com/office/powerpoint/2010/main" val="73593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
        <p:nvSpPr>
          <p:cNvPr id="4" name="Rectangle 3"/>
          <p:cNvSpPr/>
          <p:nvPr userDrawn="1"/>
        </p:nvSpPr>
        <p:spPr>
          <a:xfrm>
            <a:off x="10882661" y="0"/>
            <a:ext cx="1309340" cy="26476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10882659" y="2647666"/>
            <a:ext cx="1309340" cy="2647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117663" y="124422"/>
            <a:ext cx="11956677" cy="6609161"/>
          </a:xfrm>
          <a:prstGeom prst="rect">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
        <p:nvSpPr>
          <p:cNvPr id="2" name="Title 1"/>
          <p:cNvSpPr>
            <a:spLocks noGrp="1"/>
          </p:cNvSpPr>
          <p:nvPr>
            <p:ph type="title"/>
          </p:nvPr>
        </p:nvSpPr>
        <p:spPr>
          <a:xfrm>
            <a:off x="367060" y="337925"/>
            <a:ext cx="10515600" cy="424732"/>
          </a:xfrm>
        </p:spPr>
        <p:txBody>
          <a:bodyPr>
            <a:sp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345857" y="1284937"/>
            <a:ext cx="11484695" cy="738664"/>
          </a:xfrm>
        </p:spPr>
        <p:txBody>
          <a:bodyPr wrap="square">
            <a:spAutoFit/>
          </a:bodyPr>
          <a:lstStyle>
            <a:lvl1pPr>
              <a:lnSpc>
                <a:spcPct val="100000"/>
              </a:lnSpc>
              <a:spcBef>
                <a:spcPts val="600"/>
              </a:spcBef>
              <a:spcAft>
                <a:spcPts val="600"/>
              </a:spcAft>
              <a:defRPr sz="1600"/>
            </a:lvl1pPr>
            <a:lvl2pPr>
              <a:lnSpc>
                <a:spcPct val="100000"/>
              </a:lnSpc>
              <a:spcBef>
                <a:spcPts val="600"/>
              </a:spcBef>
              <a:spcAft>
                <a:spcPts val="600"/>
              </a:spcAft>
              <a:defRPr sz="1600"/>
            </a:lvl2pPr>
          </a:lstStyle>
          <a:p>
            <a:pPr lvl="0"/>
            <a:r>
              <a:rPr lang="en-US"/>
              <a:t>Edit Master text styles</a:t>
            </a:r>
          </a:p>
          <a:p>
            <a:pPr lvl="1"/>
            <a:r>
              <a:rPr lang="en-US"/>
              <a:t>Second level</a:t>
            </a:r>
          </a:p>
        </p:txBody>
      </p:sp>
      <p:sp>
        <p:nvSpPr>
          <p:cNvPr id="11" name="Rectangle 10"/>
          <p:cNvSpPr>
            <a:spLocks noChangeArrowheads="1"/>
          </p:cNvSpPr>
          <p:nvPr userDrawn="1"/>
        </p:nvSpPr>
        <p:spPr bwMode="auto">
          <a:xfrm>
            <a:off x="11819570" y="6556677"/>
            <a:ext cx="306388" cy="184150"/>
          </a:xfrm>
          <a:prstGeom prst="rect">
            <a:avLst/>
          </a:prstGeom>
          <a:noFill/>
          <a:ln w="9525" algn="ctr">
            <a:noFill/>
            <a:miter lim="800000"/>
            <a:headEnd/>
            <a:tailEnd/>
          </a:ln>
          <a:effectLst/>
        </p:spPr>
        <p:txBody>
          <a:bodyPr wrap="none" anchor="ctr"/>
          <a:lstStyle/>
          <a:p>
            <a:pPr algn="r">
              <a:defRPr/>
            </a:pPr>
            <a:fld id="{BF93F59F-AF68-410B-8395-3B170F791072}" type="slidenum">
              <a:rPr lang="en-GB" sz="900" b="0">
                <a:solidFill>
                  <a:schemeClr val="tx1"/>
                </a:solidFill>
                <a:latin typeface="+mj-lt"/>
              </a:rPr>
              <a:pPr algn="r">
                <a:defRPr/>
              </a:pPr>
              <a:t>‹#›</a:t>
            </a:fld>
            <a:endParaRPr lang="en-GB" sz="600" b="0" dirty="0">
              <a:solidFill>
                <a:schemeClr val="tx1"/>
              </a:solidFill>
              <a:latin typeface="+mj-lt"/>
            </a:endParaRPr>
          </a:p>
        </p:txBody>
      </p:sp>
    </p:spTree>
    <p:extLst>
      <p:ext uri="{BB962C8B-B14F-4D97-AF65-F5344CB8AC3E}">
        <p14:creationId xmlns:p14="http://schemas.microsoft.com/office/powerpoint/2010/main" val="273482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endParaRPr>
          </a:p>
        </p:txBody>
      </p:sp>
      <p:sp>
        <p:nvSpPr>
          <p:cNvPr id="9" name="Title 8"/>
          <p:cNvSpPr>
            <a:spLocks noGrp="1"/>
          </p:cNvSpPr>
          <p:nvPr>
            <p:ph type="title"/>
          </p:nvPr>
        </p:nvSpPr>
        <p:spPr>
          <a:xfrm>
            <a:off x="5471123" y="2850050"/>
            <a:ext cx="6384101" cy="424732"/>
          </a:xfrm>
        </p:spPr>
        <p:txBody>
          <a:bodyPr wrap="square">
            <a:spAutoFit/>
          </a:bodyPr>
          <a:lstStyle>
            <a:lvl1pPr>
              <a:defRPr sz="2400" b="1">
                <a:solidFill>
                  <a:schemeClr val="bg1"/>
                </a:solidFill>
                <a:latin typeface="+mn-lt"/>
              </a:defRPr>
            </a:lvl1pPr>
          </a:lstStyle>
          <a:p>
            <a:r>
              <a:rPr lang="en-US"/>
              <a:t>Click to edit Master title style</a:t>
            </a:r>
            <a:endParaRPr lang="en-GB" dirty="0"/>
          </a:p>
        </p:txBody>
      </p:sp>
      <p:pic>
        <p:nvPicPr>
          <p:cNvPr id="2" name="Picture 1"/>
          <p:cNvPicPr>
            <a:picLocks noChangeAspect="1"/>
          </p:cNvPicPr>
          <p:nvPr userDrawn="1"/>
        </p:nvPicPr>
        <p:blipFill rotWithShape="1">
          <a:blip r:embed="rId2"/>
          <a:srcRect l="37248" r="-1"/>
          <a:stretch/>
        </p:blipFill>
        <p:spPr>
          <a:xfrm>
            <a:off x="1" y="179925"/>
            <a:ext cx="4464535" cy="6498151"/>
          </a:xfrm>
          <a:prstGeom prst="rect">
            <a:avLst/>
          </a:prstGeom>
        </p:spPr>
      </p:pic>
      <p:pic>
        <p:nvPicPr>
          <p:cNvPr id="7" name="Picture 6">
            <a:extLst>
              <a:ext uri="{FF2B5EF4-FFF2-40B4-BE49-F238E27FC236}">
                <a16:creationId xmlns:a16="http://schemas.microsoft.com/office/drawing/2014/main" id="{E195FB7D-4D64-4F6D-A28D-1F92C3D513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78" t="2217" r="3444" b="4786"/>
          <a:stretch/>
        </p:blipFill>
        <p:spPr>
          <a:xfrm>
            <a:off x="11180135" y="5993342"/>
            <a:ext cx="738815" cy="736600"/>
          </a:xfrm>
          <a:prstGeom prst="ellipse">
            <a:avLst/>
          </a:prstGeom>
        </p:spPr>
      </p:pic>
    </p:spTree>
    <p:extLst>
      <p:ext uri="{BB962C8B-B14F-4D97-AF65-F5344CB8AC3E}">
        <p14:creationId xmlns:p14="http://schemas.microsoft.com/office/powerpoint/2010/main" val="302996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5AB13-DCD7-44E7-8419-A599E506FF38}" type="datetimeFigureOut">
              <a:rPr lang="en-GB" smtClean="0">
                <a:solidFill>
                  <a:prstClr val="black">
                    <a:tint val="75000"/>
                  </a:prstClr>
                </a:solidFill>
              </a:rPr>
              <a:pPr/>
              <a:t>05/09/2019</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24005-2B02-4E81-9600-499D8322901A}"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036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7261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mailto:Lexi.Keegan@2cv.com" TargetMode="External"/><Relationship Id="rId2" Type="http://schemas.openxmlformats.org/officeDocument/2006/relationships/hyperlink" Target="mailto:emma.johns@2cv.com" TargetMode="Externa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hyperlink" Target="http://terms.2cv.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solidFill>
            <a:srgbClr val="FFFFFF">
              <a:alpha val="69804"/>
            </a:srgbClr>
          </a:solidFill>
        </p:spPr>
        <p:txBody>
          <a:bodyPr/>
          <a:lstStyle/>
          <a:p>
            <a:r>
              <a:rPr lang="en-GB" dirty="0">
                <a:solidFill>
                  <a:schemeClr val="tx1"/>
                </a:solidFill>
              </a:rPr>
              <a:t>May 2019: Wave 4</a:t>
            </a:r>
          </a:p>
        </p:txBody>
      </p:sp>
      <p:sp>
        <p:nvSpPr>
          <p:cNvPr id="10" name="Title 9"/>
          <p:cNvSpPr>
            <a:spLocks noGrp="1"/>
          </p:cNvSpPr>
          <p:nvPr>
            <p:ph type="ctrTitle"/>
          </p:nvPr>
        </p:nvSpPr>
        <p:spPr>
          <a:xfrm>
            <a:off x="918635" y="2654912"/>
            <a:ext cx="7181407" cy="1089529"/>
          </a:xfrm>
          <a:solidFill>
            <a:srgbClr val="FFFFFF">
              <a:alpha val="69804"/>
            </a:srgbClr>
          </a:solidFill>
        </p:spPr>
        <p:txBody>
          <a:bodyPr/>
          <a:lstStyle/>
          <a:p>
            <a:r>
              <a:rPr lang="en-GB" dirty="0">
                <a:solidFill>
                  <a:schemeClr val="tx1"/>
                </a:solidFill>
              </a:rPr>
              <a:t>Eating Well Choosing Better Programme Northern Ireland Tracking Research</a:t>
            </a:r>
            <a:br>
              <a:rPr lang="en-GB" dirty="0">
                <a:solidFill>
                  <a:schemeClr val="tx1"/>
                </a:solidFill>
              </a:rPr>
            </a:br>
            <a:r>
              <a:rPr lang="en-GB" sz="1800" b="0" dirty="0">
                <a:solidFill>
                  <a:schemeClr val="tx1"/>
                </a:solidFill>
              </a:rPr>
              <a:t>Produced for the FSA by 2CV Research</a:t>
            </a:r>
          </a:p>
        </p:txBody>
      </p:sp>
      <p:grpSp>
        <p:nvGrpSpPr>
          <p:cNvPr id="7" name="Group 6">
            <a:extLst>
              <a:ext uri="{FF2B5EF4-FFF2-40B4-BE49-F238E27FC236}">
                <a16:creationId xmlns:a16="http://schemas.microsoft.com/office/drawing/2014/main" id="{A4D6B0BF-EE1E-47CD-A2B3-780307EF8E21}"/>
              </a:ext>
              <a:ext uri="{C183D7F6-B498-43B3-948B-1728B52AA6E4}">
                <adec:decorative xmlns:adec="http://schemas.microsoft.com/office/drawing/2017/decorative" val="1"/>
              </a:ext>
            </a:extLst>
          </p:cNvPr>
          <p:cNvGrpSpPr/>
          <p:nvPr/>
        </p:nvGrpSpPr>
        <p:grpSpPr>
          <a:xfrm>
            <a:off x="11209306" y="348013"/>
            <a:ext cx="640325" cy="522370"/>
            <a:chOff x="11080509" y="269721"/>
            <a:chExt cx="821264" cy="669978"/>
          </a:xfrm>
        </p:grpSpPr>
        <p:sp>
          <p:nvSpPr>
            <p:cNvPr id="8" name="Freeform: Shape 7">
              <a:extLst>
                <a:ext uri="{FF2B5EF4-FFF2-40B4-BE49-F238E27FC236}">
                  <a16:creationId xmlns:a16="http://schemas.microsoft.com/office/drawing/2014/main" id="{3D637D53-470F-4195-BEAA-EA84040A7D3B}"/>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3BEF00DB-B8D2-4934-8B33-AC55E613C307}"/>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E86FF1A-3DF3-4BCA-A13E-E5398E83EF58}"/>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50DE28B-5B50-4FB6-95D2-2D98B79A763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9BEEC20-DB27-4CD3-BDEB-6CD231479B5C}"/>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BD04C4C-9C10-4665-B925-A58BFD29D650}"/>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9654C61-CFA9-424D-92CC-EDBA978905AD}"/>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042DE8B-C0B9-41A1-8F56-4D2004D72E8A}"/>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AE1C8CA-1C15-4663-A710-AA7BC3A970BE}"/>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86B7164-183F-4ED1-9728-4F1AE6AE69EE}"/>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6EABAF1-8B51-48A7-9C73-1AD15805B3FB}"/>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F607F74-E5F8-44E2-A37D-B634117BF4BD}"/>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5092694C-9BF3-4A24-B699-62D1BDB23B17}"/>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C069EEA-1EC7-4670-9588-C7E7DF46C8BB}"/>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33831924-B1D9-4A5E-9441-175C0FB86FF4}"/>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7A96AE8-A34D-4364-814C-371C1C2516E9}"/>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E73BF9F-23BD-4F35-8ADF-EDCA460A4883}"/>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B6A1173-68B2-4C8A-83BE-9804D3F701E1}"/>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B88AC07-8B46-4625-89D3-619D4A9DEB22}"/>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3FD2E5-4815-44F3-8376-A076731B6956}"/>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B1933BD-0DC8-43C7-B4C1-9E8AEB587219}"/>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28B3989-4255-4BD2-9BB4-993151776436}"/>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BDACE2D-6168-4987-9FD1-AAA7ECB95ED0}"/>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6F3C8A5-47C7-4944-B1B2-703C3B2C6EF3}"/>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B5D4A00A-F101-48E2-9576-375DB9B9BC1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1131C72-D9CC-4174-9B34-B40B9D7455FD}"/>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4B809CD-3916-4B54-A405-EF97D74DD0D5}"/>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1193A11-7BFB-4182-821F-59A608B6E165}"/>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B20B075A-0DED-4572-ABC5-81104FBF1FE4}"/>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EE7F0EB6-D0E9-4515-9E50-C25C20FEA337}"/>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D07D557E-2EA5-43FC-AC9E-36C4D3F1F7A6}"/>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D5410F5-A39B-4929-8B24-4B8793143D5C}"/>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F805471-6576-46B5-8BC4-94DD46AAFE73}"/>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13940B0-FAD1-4531-893D-09E64FC6C211}"/>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B6EB631-57D6-4463-BE29-41EC7599D5F2}"/>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289BD21C-3FE2-4D43-B6BF-5E4D10449663}"/>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1BBE205-660D-4B00-BBCC-94B9D72BA81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98E39DE8-246C-4980-B4C9-90E2796D7743}"/>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761303E0-6028-4DED-9507-0C90EBDE4E44}"/>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D25918D-312C-4D7B-B2E9-49433B697F8E}"/>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A0F0910-5B0B-41CB-90CF-86C2F808014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A6B09359-A4FE-45CC-906B-FE1984A2369F}"/>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9679" y="260825"/>
            <a:ext cx="1284625" cy="604668"/>
          </a:xfrm>
          <a:prstGeom prst="rect">
            <a:avLst/>
          </a:prstGeom>
        </p:spPr>
      </p:pic>
    </p:spTree>
    <p:extLst>
      <p:ext uri="{BB962C8B-B14F-4D97-AF65-F5344CB8AC3E}">
        <p14:creationId xmlns:p14="http://schemas.microsoft.com/office/powerpoint/2010/main" val="219745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descr="Bar graph"/>
          <p:cNvGraphicFramePr/>
          <p:nvPr>
            <p:extLst>
              <p:ext uri="{D42A27DB-BD31-4B8C-83A1-F6EECF244321}">
                <p14:modId xmlns:p14="http://schemas.microsoft.com/office/powerpoint/2010/main" val="2582148655"/>
              </p:ext>
            </p:extLst>
          </p:nvPr>
        </p:nvGraphicFramePr>
        <p:xfrm>
          <a:off x="734264" y="3645897"/>
          <a:ext cx="11016767" cy="222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Bar chart"/>
          <p:cNvGraphicFramePr/>
          <p:nvPr>
            <p:extLst>
              <p:ext uri="{D42A27DB-BD31-4B8C-83A1-F6EECF244321}">
                <p14:modId xmlns:p14="http://schemas.microsoft.com/office/powerpoint/2010/main" val="917739523"/>
              </p:ext>
            </p:extLst>
          </p:nvPr>
        </p:nvGraphicFramePr>
        <p:xfrm>
          <a:off x="708300" y="1636078"/>
          <a:ext cx="11042732" cy="2221001"/>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4" descr="Bar chart"/>
          <p:cNvSpPr/>
          <p:nvPr/>
        </p:nvSpPr>
        <p:spPr>
          <a:xfrm>
            <a:off x="6553200" y="1752881"/>
            <a:ext cx="1320799" cy="189201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379180" y="329483"/>
            <a:ext cx="10570277" cy="757130"/>
          </a:xfrm>
          <a:noFill/>
        </p:spPr>
        <p:txBody>
          <a:bodyPr/>
          <a:lstStyle/>
          <a:p>
            <a:r>
              <a:rPr lang="en-GB" dirty="0"/>
              <a:t>Understanding of recommended calorie intake sees a significant increase amongst men but remains stable amongst women</a:t>
            </a:r>
          </a:p>
        </p:txBody>
      </p:sp>
      <p:sp>
        <p:nvSpPr>
          <p:cNvPr id="8" name="Rectangle 7"/>
          <p:cNvSpPr/>
          <p:nvPr/>
        </p:nvSpPr>
        <p:spPr>
          <a:xfrm>
            <a:off x="133165" y="1272988"/>
            <a:ext cx="11933330" cy="3259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Understanding of calorie intake by gender</a:t>
            </a:r>
          </a:p>
        </p:txBody>
      </p:sp>
      <p:sp>
        <p:nvSpPr>
          <p:cNvPr id="9" name="Rectangle 8"/>
          <p:cNvSpPr/>
          <p:nvPr/>
        </p:nvSpPr>
        <p:spPr>
          <a:xfrm>
            <a:off x="133165" y="5750095"/>
            <a:ext cx="11933330" cy="56477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Despite this strong increase in knowledge of the correct calorie RDA amongst men, women remain much more likely to know their recommended intake and so there is an opportunity to increase targeting towards men </a:t>
            </a:r>
          </a:p>
        </p:txBody>
      </p:sp>
      <p:sp>
        <p:nvSpPr>
          <p:cNvPr id="11" name="TextBox 10"/>
          <p:cNvSpPr txBox="1"/>
          <p:nvPr/>
        </p:nvSpPr>
        <p:spPr>
          <a:xfrm>
            <a:off x="141660" y="6274235"/>
            <a:ext cx="11725834" cy="507831"/>
          </a:xfrm>
          <a:prstGeom prst="rect">
            <a:avLst/>
          </a:prstGeom>
          <a:noFill/>
        </p:spPr>
        <p:txBody>
          <a:bodyPr wrap="square" rtlCol="0">
            <a:spAutoFit/>
          </a:bodyPr>
          <a:lstStyle/>
          <a:p>
            <a:r>
              <a:rPr lang="en-GB" sz="900" dirty="0"/>
              <a:t>Source: 2CV Northern Ireland Tracking Project, Wave 4 May 2019.</a:t>
            </a:r>
          </a:p>
          <a:p>
            <a:r>
              <a:rPr lang="en-GB" sz="900" dirty="0"/>
              <a:t>K5: What do you think is the </a:t>
            </a:r>
            <a:r>
              <a:rPr lang="en-GB" sz="900" b="1" u="sng" dirty="0"/>
              <a:t>government recommended daily average allowance</a:t>
            </a:r>
            <a:r>
              <a:rPr lang="en-GB" sz="900" dirty="0"/>
              <a:t> of calories? Please think what this is for women and men. Mean score shown. </a:t>
            </a:r>
          </a:p>
          <a:p>
            <a:r>
              <a:rPr lang="en-GB" sz="900" dirty="0"/>
              <a:t>Base: Understanding of RDA for calories shown among women W1(159), W2 (157), W3 (151), W4 (163) and men W1 (152), W2 (150), W3 (159) W4 (147)</a:t>
            </a:r>
          </a:p>
        </p:txBody>
      </p:sp>
      <p:grpSp>
        <p:nvGrpSpPr>
          <p:cNvPr id="120" name="Group 165" descr="Bar chart"/>
          <p:cNvGrpSpPr>
            <a:grpSpLocks/>
          </p:cNvGrpSpPr>
          <p:nvPr/>
        </p:nvGrpSpPr>
        <p:grpSpPr bwMode="auto">
          <a:xfrm>
            <a:off x="508116" y="1911964"/>
            <a:ext cx="493015" cy="783303"/>
            <a:chOff x="1545" y="4488"/>
            <a:chExt cx="381" cy="633"/>
          </a:xfrm>
          <a:solidFill>
            <a:schemeClr val="accent2"/>
          </a:solidFill>
        </p:grpSpPr>
        <p:sp>
          <p:nvSpPr>
            <p:cNvPr id="121" name="AutoShape 159"/>
            <p:cNvSpPr>
              <a:spLocks noChangeArrowheads="1"/>
            </p:cNvSpPr>
            <p:nvPr/>
          </p:nvSpPr>
          <p:spPr bwMode="auto">
            <a:xfrm>
              <a:off x="1579" y="4830"/>
              <a:ext cx="312" cy="291"/>
            </a:xfrm>
            <a:prstGeom prst="plus">
              <a:avLst>
                <a:gd name="adj" fmla="val 43986"/>
              </a:avLst>
            </a:prstGeom>
            <a:gr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0"/>
                </a:spcBef>
              </a:pPr>
              <a:endParaRPr lang="en-GB" sz="1800" dirty="0">
                <a:solidFill>
                  <a:srgbClr val="FFFFFF"/>
                </a:solidFill>
              </a:endParaRPr>
            </a:p>
          </p:txBody>
        </p:sp>
        <p:sp>
          <p:nvSpPr>
            <p:cNvPr id="122" name="AutoShape 163"/>
            <p:cNvSpPr>
              <a:spLocks noChangeArrowheads="1"/>
            </p:cNvSpPr>
            <p:nvPr/>
          </p:nvSpPr>
          <p:spPr bwMode="auto">
            <a:xfrm>
              <a:off x="1545" y="4488"/>
              <a:ext cx="381" cy="382"/>
            </a:xfrm>
            <a:custGeom>
              <a:avLst/>
              <a:gdLst>
                <a:gd name="G0" fmla="+- 2948 0 0"/>
                <a:gd name="G1" fmla="+- 21600 0 2948"/>
                <a:gd name="G2" fmla="+- 21600 0 29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48" y="10800"/>
                  </a:moveTo>
                  <a:cubicBezTo>
                    <a:pt x="2948" y="15137"/>
                    <a:pt x="6463" y="18652"/>
                    <a:pt x="10800" y="18652"/>
                  </a:cubicBezTo>
                  <a:cubicBezTo>
                    <a:pt x="15137" y="18652"/>
                    <a:pt x="18652" y="15137"/>
                    <a:pt x="18652" y="10800"/>
                  </a:cubicBezTo>
                  <a:cubicBezTo>
                    <a:pt x="18652" y="6463"/>
                    <a:pt x="15137" y="2948"/>
                    <a:pt x="10800" y="2948"/>
                  </a:cubicBezTo>
                  <a:cubicBezTo>
                    <a:pt x="6463" y="2948"/>
                    <a:pt x="2948" y="6463"/>
                    <a:pt x="2948" y="10800"/>
                  </a:cubicBezTo>
                  <a:close/>
                </a:path>
              </a:pathLst>
            </a:custGeom>
            <a:grp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0"/>
                </a:spcBef>
              </a:pPr>
              <a:endParaRPr lang="en-GB" sz="1800" dirty="0">
                <a:solidFill>
                  <a:srgbClr val="FFFFFF"/>
                </a:solidFill>
              </a:endParaRPr>
            </a:p>
          </p:txBody>
        </p:sp>
      </p:grpSp>
      <p:sp>
        <p:nvSpPr>
          <p:cNvPr id="14" name="TextBox 13"/>
          <p:cNvSpPr txBox="1"/>
          <p:nvPr/>
        </p:nvSpPr>
        <p:spPr>
          <a:xfrm>
            <a:off x="221866" y="2898550"/>
            <a:ext cx="1065515" cy="369332"/>
          </a:xfrm>
          <a:prstGeom prst="rect">
            <a:avLst/>
          </a:prstGeom>
          <a:noFill/>
        </p:spPr>
        <p:txBody>
          <a:bodyPr wrap="square" rtlCol="0">
            <a:spAutoFit/>
          </a:bodyPr>
          <a:lstStyle/>
          <a:p>
            <a:pPr algn="ctr"/>
            <a:r>
              <a:rPr lang="en-GB" b="1" dirty="0">
                <a:solidFill>
                  <a:schemeClr val="accent2"/>
                </a:solidFill>
              </a:rPr>
              <a:t>Women</a:t>
            </a:r>
          </a:p>
        </p:txBody>
      </p:sp>
      <p:sp>
        <p:nvSpPr>
          <p:cNvPr id="21" name="Up Arrow 72">
            <a:extLst>
              <a:ext uri="{FF2B5EF4-FFF2-40B4-BE49-F238E27FC236}">
                <a16:creationId xmlns:a16="http://schemas.microsoft.com/office/drawing/2014/main" id="{34601819-6495-4447-9B16-048AB532B06B}"/>
              </a:ex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2" name="TextBox 21">
            <a:extLst>
              <a:ext uri="{FF2B5EF4-FFF2-40B4-BE49-F238E27FC236}">
                <a16:creationId xmlns:a16="http://schemas.microsoft.com/office/drawing/2014/main" id="{2EED23A4-4F07-4E70-BBD4-25021B388E48}"/>
              </a:ext>
            </a:extLst>
          </p:cNvPr>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23" name="Up Arrow 72">
            <a:extLst>
              <a:ext uri="{FF2B5EF4-FFF2-40B4-BE49-F238E27FC236}">
                <a16:creationId xmlns:a16="http://schemas.microsoft.com/office/drawing/2014/main" id="{1EDAE68D-624A-431C-A779-BF5524E1B36A}"/>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28" name="Group 27">
            <a:extLst>
              <a:ext uri="{FF2B5EF4-FFF2-40B4-BE49-F238E27FC236}">
                <a16:creationId xmlns:a16="http://schemas.microsoft.com/office/drawing/2014/main" id="{B0DDB353-6879-4D5F-81BF-35C1AD841CAC}"/>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30" name="Freeform: Shape 29">
              <a:extLst>
                <a:ext uri="{FF2B5EF4-FFF2-40B4-BE49-F238E27FC236}">
                  <a16:creationId xmlns:a16="http://schemas.microsoft.com/office/drawing/2014/main" id="{1EAA622D-6BA7-47A9-B62B-20CB98044E79}"/>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CE5F54C-2F85-4051-A296-4E9CEA408238}"/>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FAA981DE-DA69-4F00-B4B9-C52CCFE369FE}"/>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9FA51D1-A8D9-4C47-8C4B-F1AEFC244667}"/>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61BE7F8-6C39-43AA-9867-E8DADC23520D}"/>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8895C52C-C9B2-4EAD-B8AD-8502B2C187FF}"/>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7FD45E6-1497-4984-B85E-FAA857E78343}"/>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50E3B252-6F41-447E-A1BD-3259D29A4AD2}"/>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56A7BBF8-6093-4C58-911F-4BF5A7624AD5}"/>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7D629C1-C3C7-49D2-9D58-8C43687E75C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2E0EFB8D-F945-43B4-8556-5CB643406229}"/>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A54D7E7-51A4-46CB-8886-505F5E311360}"/>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838201D-3CB5-47A9-B176-FA14EF392C31}"/>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35AD914-7B24-424F-A8A8-6AA440E7CBE0}"/>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206D851-C2F8-4D66-A4FE-8534D29ADB9F}"/>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D6F9E3D-392B-430C-9A54-808637E821C5}"/>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4261F0B0-41E4-4A73-9E88-1F393FC716D3}"/>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AD39608-DC33-4D5C-841D-735A3EA05FAB}"/>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EDE9696-A3AF-4AD2-A5F5-72B4FF78DB05}"/>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7E914C8F-F05E-4674-93B9-09E25E77F43D}"/>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976DE72-C792-405D-B071-3DD6B60BE525}"/>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D42A3DA8-94DF-4435-A900-191957FDEE15}"/>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E601078C-2615-4FE8-A4C3-22A28E59D9C8}"/>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D576CF63-EBFA-46E0-8689-DB526587D6AD}"/>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F564D9D9-0D13-4034-A7DC-D0643F1B9371}"/>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80EFA0EE-5ED7-4BA3-AD7B-D8C513444FE8}"/>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4F2AB73C-6E50-42C7-8075-4EA6F9FAC372}"/>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89691251-8EEC-41AD-AAEB-173B108DDFCA}"/>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55BB6E89-3819-459A-BAB3-67492059CA4B}"/>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8B4607DB-B220-43FF-AF52-17F6F04A04DF}"/>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84A7E1CE-751E-48D6-8A5C-46A2BC7CA9CF}"/>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50FF2EB-6F2E-4626-9B9C-9D9F4EFF47D0}"/>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48F51337-F3C8-46D2-AE79-1A0F1F20BBE6}"/>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9A6DA8C3-77D0-432B-8E9C-8BA4E1F83261}"/>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BE56FDB-05AE-41DA-93DE-15493D649F5C}"/>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C95F9138-3092-41A9-951A-296D47F8678F}"/>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CA92838F-DE39-4A54-BE4A-236B1953A2A7}"/>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D3349A37-28DD-4205-9D96-4EC4D340F4C7}"/>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72CA3AB0-8D5C-40EE-9F3E-7B3F83BB5119}"/>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C1BE41D8-6585-461A-A8AB-3DB178D16C64}"/>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EBEB53BC-0011-47D2-86CA-5C3413A60483}"/>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E051FF0D-8C40-45DD-BB0A-114DBCA60216}"/>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74" name="Rectangle 73" descr="Bar chart">
            <a:extLst>
              <a:ext uri="{FF2B5EF4-FFF2-40B4-BE49-F238E27FC236}">
                <a16:creationId xmlns:a16="http://schemas.microsoft.com/office/drawing/2014/main" id="{85F15733-C56C-4A27-9949-E47674A1155A}"/>
              </a:ext>
            </a:extLst>
          </p:cNvPr>
          <p:cNvSpPr/>
          <p:nvPr/>
        </p:nvSpPr>
        <p:spPr>
          <a:xfrm>
            <a:off x="9042241" y="3918242"/>
            <a:ext cx="1320799" cy="172001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Up Arrow 30">
            <a:extLst>
              <a:ext uri="{FF2B5EF4-FFF2-40B4-BE49-F238E27FC236}">
                <a16:creationId xmlns:a16="http://schemas.microsoft.com/office/drawing/2014/main" id="{7676D51B-E9A6-4182-9AC9-E03E2D9BA0FA}"/>
              </a:ext>
              <a:ext uri="{C183D7F6-B498-43B3-948B-1728B52AA6E4}">
                <adec:decorative xmlns:adec="http://schemas.microsoft.com/office/drawing/2017/decorative" val="1"/>
              </a:ext>
            </a:extLst>
          </p:cNvPr>
          <p:cNvSpPr/>
          <p:nvPr/>
        </p:nvSpPr>
        <p:spPr>
          <a:xfrm>
            <a:off x="4830121" y="4883909"/>
            <a:ext cx="171132" cy="17113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6" name="Up Arrow 30">
            <a:extLst>
              <a:ext uri="{FF2B5EF4-FFF2-40B4-BE49-F238E27FC236}">
                <a16:creationId xmlns:a16="http://schemas.microsoft.com/office/drawing/2014/main" id="{BEDD4359-107C-4376-8ECE-3480381B57AE}"/>
              </a:ext>
              <a:ext uri="{C183D7F6-B498-43B3-948B-1728B52AA6E4}">
                <adec:decorative xmlns:adec="http://schemas.microsoft.com/office/drawing/2017/decorative" val="1"/>
              </a:ext>
            </a:extLst>
          </p:cNvPr>
          <p:cNvSpPr/>
          <p:nvPr/>
        </p:nvSpPr>
        <p:spPr>
          <a:xfrm>
            <a:off x="9941701" y="4043210"/>
            <a:ext cx="171132" cy="17113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77" name="Group 161" descr="Bar chart">
            <a:extLst>
              <a:ext uri="{FF2B5EF4-FFF2-40B4-BE49-F238E27FC236}">
                <a16:creationId xmlns:a16="http://schemas.microsoft.com/office/drawing/2014/main" id="{1640819E-F5BA-47D0-8F5F-82E3F6F49A52}"/>
              </a:ext>
            </a:extLst>
          </p:cNvPr>
          <p:cNvGrpSpPr>
            <a:grpSpLocks noChangeAspect="1"/>
          </p:cNvGrpSpPr>
          <p:nvPr/>
        </p:nvGrpSpPr>
        <p:grpSpPr bwMode="auto">
          <a:xfrm>
            <a:off x="296022" y="4106207"/>
            <a:ext cx="917203" cy="572727"/>
            <a:chOff x="1480" y="3799"/>
            <a:chExt cx="658" cy="382"/>
          </a:xfrm>
          <a:solidFill>
            <a:schemeClr val="accent6"/>
          </a:solidFill>
        </p:grpSpPr>
        <p:sp>
          <p:nvSpPr>
            <p:cNvPr id="78" name="AutoShape 154">
              <a:extLst>
                <a:ext uri="{FF2B5EF4-FFF2-40B4-BE49-F238E27FC236}">
                  <a16:creationId xmlns:a16="http://schemas.microsoft.com/office/drawing/2014/main" id="{775EDC6C-8875-47B7-9CA7-29EB07DC09CF}"/>
                </a:ext>
              </a:extLst>
            </p:cNvPr>
            <p:cNvSpPr>
              <a:spLocks noChangeArrowheads="1"/>
            </p:cNvSpPr>
            <p:nvPr/>
          </p:nvSpPr>
          <p:spPr bwMode="auto">
            <a:xfrm>
              <a:off x="1480" y="3799"/>
              <a:ext cx="381" cy="382"/>
            </a:xfrm>
            <a:custGeom>
              <a:avLst/>
              <a:gdLst>
                <a:gd name="G0" fmla="+- 2948 0 0"/>
                <a:gd name="G1" fmla="+- 21600 0 2948"/>
                <a:gd name="G2" fmla="+- 21600 0 294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948" y="10800"/>
                  </a:moveTo>
                  <a:cubicBezTo>
                    <a:pt x="2948" y="15137"/>
                    <a:pt x="6463" y="18652"/>
                    <a:pt x="10800" y="18652"/>
                  </a:cubicBezTo>
                  <a:cubicBezTo>
                    <a:pt x="15137" y="18652"/>
                    <a:pt x="18652" y="15137"/>
                    <a:pt x="18652" y="10800"/>
                  </a:cubicBezTo>
                  <a:cubicBezTo>
                    <a:pt x="18652" y="6463"/>
                    <a:pt x="15137" y="2948"/>
                    <a:pt x="10800" y="2948"/>
                  </a:cubicBezTo>
                  <a:cubicBezTo>
                    <a:pt x="6463" y="2948"/>
                    <a:pt x="2948" y="6463"/>
                    <a:pt x="2948" y="10800"/>
                  </a:cubicBezTo>
                  <a:close/>
                </a:path>
              </a:pathLst>
            </a:custGeom>
            <a:grp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0"/>
                </a:spcBef>
              </a:pPr>
              <a:endParaRPr lang="en-GB" sz="1800" dirty="0">
                <a:solidFill>
                  <a:srgbClr val="FFFFFF"/>
                </a:solidFill>
              </a:endParaRPr>
            </a:p>
          </p:txBody>
        </p:sp>
        <p:sp>
          <p:nvSpPr>
            <p:cNvPr id="79" name="Line 158">
              <a:extLst>
                <a:ext uri="{FF2B5EF4-FFF2-40B4-BE49-F238E27FC236}">
                  <a16:creationId xmlns:a16="http://schemas.microsoft.com/office/drawing/2014/main" id="{07094AFD-B31A-49C7-8113-583AFCED7C86}"/>
                </a:ext>
              </a:extLst>
            </p:cNvPr>
            <p:cNvSpPr>
              <a:spLocks noChangeShapeType="1"/>
            </p:cNvSpPr>
            <p:nvPr/>
          </p:nvSpPr>
          <p:spPr bwMode="auto">
            <a:xfrm rot="19614448">
              <a:off x="1781" y="3820"/>
              <a:ext cx="357" cy="0"/>
            </a:xfrm>
            <a:prstGeom prst="line">
              <a:avLst/>
            </a:prstGeom>
            <a:grpFill/>
            <a:ln w="57150">
              <a:solidFill>
                <a:schemeClr val="accent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0"/>
                </a:spcBef>
              </a:pPr>
              <a:endParaRPr lang="en-GB" sz="1800" dirty="0">
                <a:solidFill>
                  <a:srgbClr val="FFFFFF"/>
                </a:solidFill>
              </a:endParaRPr>
            </a:p>
          </p:txBody>
        </p:sp>
      </p:grpSp>
      <p:sp>
        <p:nvSpPr>
          <p:cNvPr id="80" name="TextBox 79">
            <a:extLst>
              <a:ext uri="{FF2B5EF4-FFF2-40B4-BE49-F238E27FC236}">
                <a16:creationId xmlns:a16="http://schemas.microsoft.com/office/drawing/2014/main" id="{25A358BB-A67E-4177-BCAE-0CFCBDF12A6B}"/>
              </a:ext>
            </a:extLst>
          </p:cNvPr>
          <p:cNvSpPr txBox="1"/>
          <p:nvPr/>
        </p:nvSpPr>
        <p:spPr>
          <a:xfrm>
            <a:off x="221866" y="5000394"/>
            <a:ext cx="1065515" cy="369332"/>
          </a:xfrm>
          <a:prstGeom prst="rect">
            <a:avLst/>
          </a:prstGeom>
          <a:noFill/>
        </p:spPr>
        <p:txBody>
          <a:bodyPr wrap="square" rtlCol="0">
            <a:spAutoFit/>
          </a:bodyPr>
          <a:lstStyle/>
          <a:p>
            <a:pPr algn="ctr"/>
            <a:r>
              <a:rPr lang="en-GB" b="1" dirty="0">
                <a:solidFill>
                  <a:schemeClr val="accent1"/>
                </a:solidFill>
              </a:rPr>
              <a:t>Men</a:t>
            </a:r>
          </a:p>
        </p:txBody>
      </p:sp>
    </p:spTree>
    <p:extLst>
      <p:ext uri="{BB962C8B-B14F-4D97-AF65-F5344CB8AC3E}">
        <p14:creationId xmlns:p14="http://schemas.microsoft.com/office/powerpoint/2010/main" val="316198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0608" y="334549"/>
            <a:ext cx="10515600" cy="757130"/>
          </a:xfrm>
          <a:noFill/>
        </p:spPr>
        <p:txBody>
          <a:bodyPr/>
          <a:lstStyle/>
          <a:p>
            <a:r>
              <a:rPr lang="en-GB" dirty="0"/>
              <a:t>Whilst sugar, fat and salt remain key concerns for consumers, there remains a greater appetite for reducing these ingredients rather than smaller portions</a:t>
            </a:r>
          </a:p>
        </p:txBody>
      </p:sp>
      <p:sp>
        <p:nvSpPr>
          <p:cNvPr id="5" name="Rectangle 4"/>
          <p:cNvSpPr/>
          <p:nvPr/>
        </p:nvSpPr>
        <p:spPr>
          <a:xfrm>
            <a:off x="98613" y="1272988"/>
            <a:ext cx="11967882" cy="2958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Attitudes towards healthier foods </a:t>
            </a:r>
          </a:p>
        </p:txBody>
      </p:sp>
      <p:sp>
        <p:nvSpPr>
          <p:cNvPr id="7" name="TextBox 6"/>
          <p:cNvSpPr txBox="1"/>
          <p:nvPr/>
        </p:nvSpPr>
        <p:spPr>
          <a:xfrm>
            <a:off x="124287" y="6241311"/>
            <a:ext cx="8368107" cy="507831"/>
          </a:xfrm>
          <a:prstGeom prst="rect">
            <a:avLst/>
          </a:prstGeom>
          <a:noFill/>
        </p:spPr>
        <p:txBody>
          <a:bodyPr wrap="square" rtlCol="0">
            <a:spAutoFit/>
          </a:bodyPr>
          <a:lstStyle/>
          <a:p>
            <a:r>
              <a:rPr lang="en-GB" sz="900" dirty="0"/>
              <a:t>Source: 2CV Northern Ireland Tracking Project, Wave 4 May 2019.</a:t>
            </a:r>
          </a:p>
          <a:p>
            <a:r>
              <a:rPr lang="en-GB" sz="900" dirty="0"/>
              <a:t>H2: How likely would you be to buy these options compared to a regular version of products? (e.g. for sauces, cereals, meals, snacks &amp; puddings), Top 2 Box of a 5 pt. scale shown. H3: Which, if any, would you like to see more of when you buy food? Base: Nat Rep W1 (n=311), W2 (n=307) w3 (n=310) W4 (n=312)</a:t>
            </a:r>
          </a:p>
        </p:txBody>
      </p:sp>
      <p:graphicFrame>
        <p:nvGraphicFramePr>
          <p:cNvPr id="13" name="Chart 12" descr="Bar chart"/>
          <p:cNvGraphicFramePr/>
          <p:nvPr>
            <p:extLst>
              <p:ext uri="{D42A27DB-BD31-4B8C-83A1-F6EECF244321}">
                <p14:modId xmlns:p14="http://schemas.microsoft.com/office/powerpoint/2010/main" val="3748178596"/>
              </p:ext>
            </p:extLst>
          </p:nvPr>
        </p:nvGraphicFramePr>
        <p:xfrm>
          <a:off x="153930" y="1725770"/>
          <a:ext cx="8622943" cy="364472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descr="Bar chart"/>
          <p:cNvSpPr/>
          <p:nvPr/>
        </p:nvSpPr>
        <p:spPr>
          <a:xfrm>
            <a:off x="360608" y="1988715"/>
            <a:ext cx="3481538" cy="2225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16795" y="4775200"/>
            <a:ext cx="1837784" cy="7458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Significantly higher than other options @ 95% confidence</a:t>
            </a:r>
          </a:p>
        </p:txBody>
      </p:sp>
      <p:sp>
        <p:nvSpPr>
          <p:cNvPr id="18" name="TextBox 17"/>
          <p:cNvSpPr txBox="1"/>
          <p:nvPr/>
        </p:nvSpPr>
        <p:spPr>
          <a:xfrm>
            <a:off x="360608" y="1651297"/>
            <a:ext cx="6207617" cy="369332"/>
          </a:xfrm>
          <a:prstGeom prst="rect">
            <a:avLst/>
          </a:prstGeom>
          <a:noFill/>
        </p:spPr>
        <p:txBody>
          <a:bodyPr wrap="square" rtlCol="0">
            <a:spAutoFit/>
          </a:bodyPr>
          <a:lstStyle/>
          <a:p>
            <a:r>
              <a:rPr lang="en-GB" b="1" dirty="0"/>
              <a:t>More likely to buy </a:t>
            </a:r>
            <a:r>
              <a:rPr lang="en-GB" dirty="0"/>
              <a:t>compared to a regular version of the product </a:t>
            </a:r>
          </a:p>
        </p:txBody>
      </p:sp>
      <p:sp>
        <p:nvSpPr>
          <p:cNvPr id="22" name="Up Arrow 21">
            <a:extLst>
              <a:ext uri="{C183D7F6-B498-43B3-948B-1728B52AA6E4}">
                <adec:decorative xmlns:adec="http://schemas.microsoft.com/office/drawing/2017/decorative" val="1"/>
              </a:ext>
            </a:extLst>
          </p:cNvPr>
          <p:cNvSpPr/>
          <p:nvPr/>
        </p:nvSpPr>
        <p:spPr>
          <a:xfrm>
            <a:off x="4246421" y="2934629"/>
            <a:ext cx="216000" cy="216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3" name="Up Arrow 22">
            <a:extLst>
              <a:ext uri="{C183D7F6-B498-43B3-948B-1728B52AA6E4}">
                <adec:decorative xmlns:adec="http://schemas.microsoft.com/office/drawing/2017/decorative" val="1"/>
              </a:ext>
            </a:extLst>
          </p:cNvPr>
          <p:cNvSpPr/>
          <p:nvPr/>
        </p:nvSpPr>
        <p:spPr>
          <a:xfrm>
            <a:off x="3058359" y="2617029"/>
            <a:ext cx="216000" cy="216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4" name="Up Arrow 23">
            <a:extLst>
              <a:ext uri="{C183D7F6-B498-43B3-948B-1728B52AA6E4}">
                <adec:decorative xmlns:adec="http://schemas.microsoft.com/office/drawing/2017/decorative" val="1"/>
              </a:ext>
            </a:extLst>
          </p:cNvPr>
          <p:cNvSpPr/>
          <p:nvPr/>
        </p:nvSpPr>
        <p:spPr>
          <a:xfrm>
            <a:off x="1872477" y="2583866"/>
            <a:ext cx="216000" cy="216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aphicFrame>
        <p:nvGraphicFramePr>
          <p:cNvPr id="25" name="Table 24">
            <a:extLst>
              <a:ext uri="{FF2B5EF4-FFF2-40B4-BE49-F238E27FC236}">
                <a16:creationId xmlns:a16="http://schemas.microsoft.com/office/drawing/2014/main" id="{6FF43AE7-1D52-4527-989D-34B3022E6825}"/>
              </a:ext>
            </a:extLst>
          </p:cNvPr>
          <p:cNvGraphicFramePr>
            <a:graphicFrameLocks noGrp="1"/>
          </p:cNvGraphicFramePr>
          <p:nvPr>
            <p:extLst>
              <p:ext uri="{D42A27DB-BD31-4B8C-83A1-F6EECF244321}">
                <p14:modId xmlns:p14="http://schemas.microsoft.com/office/powerpoint/2010/main" val="24091992"/>
              </p:ext>
            </p:extLst>
          </p:nvPr>
        </p:nvGraphicFramePr>
        <p:xfrm>
          <a:off x="8878127" y="1958720"/>
          <a:ext cx="2894699" cy="3528205"/>
        </p:xfrm>
        <a:graphic>
          <a:graphicData uri="http://schemas.openxmlformats.org/drawingml/2006/table">
            <a:tbl>
              <a:tblPr firstRow="1">
                <a:tableStyleId>{5C22544A-7EE6-4342-B048-85BDC9FD1C3A}</a:tableStyleId>
              </a:tblPr>
              <a:tblGrid>
                <a:gridCol w="1961066">
                  <a:extLst>
                    <a:ext uri="{9D8B030D-6E8A-4147-A177-3AD203B41FA5}">
                      <a16:colId xmlns:a16="http://schemas.microsoft.com/office/drawing/2014/main" val="3809085532"/>
                    </a:ext>
                  </a:extLst>
                </a:gridCol>
                <a:gridCol w="448493">
                  <a:extLst>
                    <a:ext uri="{9D8B030D-6E8A-4147-A177-3AD203B41FA5}">
                      <a16:colId xmlns:a16="http://schemas.microsoft.com/office/drawing/2014/main" val="2294195558"/>
                    </a:ext>
                  </a:extLst>
                </a:gridCol>
                <a:gridCol w="485140">
                  <a:extLst>
                    <a:ext uri="{9D8B030D-6E8A-4147-A177-3AD203B41FA5}">
                      <a16:colId xmlns:a16="http://schemas.microsoft.com/office/drawing/2014/main" val="3202581282"/>
                    </a:ext>
                  </a:extLst>
                </a:gridCol>
              </a:tblGrid>
              <a:tr h="407003">
                <a:tc>
                  <a:txBody>
                    <a:bodyPr/>
                    <a:lstStyle/>
                    <a:p>
                      <a:pPr algn="l" fontAlgn="b"/>
                      <a:endParaRPr lang="en-GB" sz="1500" b="0" i="0" u="none" strike="noStrike" dirty="0">
                        <a:solidFill>
                          <a:srgbClr val="000000"/>
                        </a:solidFill>
                        <a:effectLst/>
                        <a:latin typeface="+mn-lt"/>
                      </a:endParaRPr>
                    </a:p>
                  </a:txBody>
                  <a:tcPr marL="0" marR="0" marT="0" marB="0"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r" fontAlgn="b"/>
                      <a:r>
                        <a:rPr lang="en-GB" sz="1500" b="0" i="0" u="none" strike="noStrike" dirty="0">
                          <a:solidFill>
                            <a:srgbClr val="000000"/>
                          </a:solidFill>
                          <a:effectLst/>
                          <a:latin typeface="+mn-lt"/>
                        </a:rPr>
                        <a:t>Vs W1 </a:t>
                      </a:r>
                    </a:p>
                  </a:txBody>
                  <a:tcPr marL="0" marR="0" marT="0" marB="0"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r" fontAlgn="b"/>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05967360"/>
                  </a:ext>
                </a:extLst>
              </a:tr>
              <a:tr h="407003">
                <a:tc>
                  <a:txBody>
                    <a:bodyPr/>
                    <a:lstStyle/>
                    <a:p>
                      <a:pPr algn="l" fontAlgn="b"/>
                      <a:r>
                        <a:rPr lang="en-GB" sz="1500" b="1" i="0" u="none" strike="noStrike" dirty="0">
                          <a:solidFill>
                            <a:srgbClr val="000000"/>
                          </a:solidFill>
                          <a:effectLst/>
                          <a:latin typeface="+mn-lt"/>
                        </a:rPr>
                        <a:t>Reduced sugar </a:t>
                      </a:r>
                    </a:p>
                  </a:txBody>
                  <a:tcPr marL="7620" marR="7620" marT="762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61%</a:t>
                      </a:r>
                    </a:p>
                  </a:txBody>
                  <a:tcPr marL="9525" marR="9525" marT="9525" marB="0" anchor="b">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+9%</a:t>
                      </a:r>
                    </a:p>
                  </a:txBody>
                  <a:tcPr marL="9525" marR="9525" marT="9525" marB="0" anchor="b">
                    <a:lnT w="1270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11930610"/>
                  </a:ext>
                </a:extLst>
              </a:tr>
              <a:tr h="407003">
                <a:tc>
                  <a:txBody>
                    <a:bodyPr/>
                    <a:lstStyle/>
                    <a:p>
                      <a:pPr algn="l" fontAlgn="b"/>
                      <a:r>
                        <a:rPr lang="en-GB" sz="1500" b="1" i="0" u="none" strike="noStrike" dirty="0">
                          <a:solidFill>
                            <a:srgbClr val="000000"/>
                          </a:solidFill>
                          <a:effectLst/>
                          <a:latin typeface="+mn-lt"/>
                        </a:rPr>
                        <a:t>Reduced salt </a:t>
                      </a:r>
                    </a:p>
                  </a:txBody>
                  <a:tcPr marL="7620" marR="7620" marT="762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57%</a:t>
                      </a:r>
                    </a:p>
                  </a:txBody>
                  <a:tcPr marL="9525" marR="9525" marT="9525" marB="0" anchor="b">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+5%</a:t>
                      </a:r>
                    </a:p>
                  </a:txBody>
                  <a:tcPr marL="9525" marR="9525" marT="9525" marB="0" anchor="b">
                    <a:solidFill>
                      <a:schemeClr val="bg1"/>
                    </a:solidFill>
                  </a:tcPr>
                </a:tc>
                <a:extLst>
                  <a:ext uri="{0D108BD9-81ED-4DB2-BD59-A6C34878D82A}">
                    <a16:rowId xmlns:a16="http://schemas.microsoft.com/office/drawing/2014/main" val="1520735456"/>
                  </a:ext>
                </a:extLst>
              </a:tr>
              <a:tr h="407003">
                <a:tc>
                  <a:txBody>
                    <a:bodyPr/>
                    <a:lstStyle/>
                    <a:p>
                      <a:pPr algn="l" fontAlgn="b"/>
                      <a:r>
                        <a:rPr lang="en-GB" sz="1500" b="1" i="0" u="none" strike="noStrike" dirty="0">
                          <a:solidFill>
                            <a:srgbClr val="000000"/>
                          </a:solidFill>
                          <a:effectLst/>
                          <a:latin typeface="+mn-lt"/>
                        </a:rPr>
                        <a:t>Reduced fat </a:t>
                      </a:r>
                    </a:p>
                  </a:txBody>
                  <a:tcPr marL="7620" marR="7620" marT="762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51%</a:t>
                      </a:r>
                    </a:p>
                  </a:txBody>
                  <a:tcPr marL="9525" marR="9525" marT="9525" marB="0" anchor="b">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+2%</a:t>
                      </a:r>
                    </a:p>
                  </a:txBody>
                  <a:tcPr marL="9525" marR="9525" marT="9525" marB="0" anchor="b">
                    <a:solidFill>
                      <a:schemeClr val="bg1"/>
                    </a:solidFill>
                  </a:tcPr>
                </a:tc>
                <a:extLst>
                  <a:ext uri="{0D108BD9-81ED-4DB2-BD59-A6C34878D82A}">
                    <a16:rowId xmlns:a16="http://schemas.microsoft.com/office/drawing/2014/main" val="3748849157"/>
                  </a:ext>
                </a:extLst>
              </a:tr>
              <a:tr h="407003">
                <a:tc>
                  <a:txBody>
                    <a:bodyPr/>
                    <a:lstStyle/>
                    <a:p>
                      <a:pPr algn="l" fontAlgn="b"/>
                      <a:r>
                        <a:rPr lang="en-GB" sz="1500" b="0" i="0" u="none" strike="noStrike" dirty="0">
                          <a:solidFill>
                            <a:srgbClr val="000000"/>
                          </a:solidFill>
                          <a:effectLst/>
                          <a:latin typeface="+mn-lt"/>
                        </a:rPr>
                        <a:t>Maximum calorie limit </a:t>
                      </a:r>
                    </a:p>
                  </a:txBody>
                  <a:tcPr marL="7620" marR="7620" marT="762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30%</a:t>
                      </a:r>
                    </a:p>
                  </a:txBody>
                  <a:tcPr marL="9525" marR="9525" marT="9525" marB="0" anchor="b">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+5%</a:t>
                      </a:r>
                    </a:p>
                  </a:txBody>
                  <a:tcPr marL="9525" marR="9525" marT="9525" marB="0" anchor="b">
                    <a:solidFill>
                      <a:schemeClr val="bg1"/>
                    </a:solidFill>
                  </a:tcPr>
                </a:tc>
                <a:extLst>
                  <a:ext uri="{0D108BD9-81ED-4DB2-BD59-A6C34878D82A}">
                    <a16:rowId xmlns:a16="http://schemas.microsoft.com/office/drawing/2014/main" val="2111322716"/>
                  </a:ext>
                </a:extLst>
              </a:tr>
              <a:tr h="497730">
                <a:tc>
                  <a:txBody>
                    <a:bodyPr/>
                    <a:lstStyle/>
                    <a:p>
                      <a:pPr algn="l" fontAlgn="b"/>
                      <a:r>
                        <a:rPr lang="en-GB" sz="1500" b="0" i="0" u="none" strike="noStrike" dirty="0">
                          <a:solidFill>
                            <a:srgbClr val="000000"/>
                          </a:solidFill>
                          <a:effectLst/>
                          <a:latin typeface="+mn-lt"/>
                        </a:rPr>
                        <a:t>Smaller portions of sugary foods  </a:t>
                      </a:r>
                    </a:p>
                  </a:txBody>
                  <a:tcPr marL="7620" marR="7620" marT="762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24%</a:t>
                      </a:r>
                    </a:p>
                  </a:txBody>
                  <a:tcPr marL="9525" marR="9525" marT="9525" marB="0" anchor="b">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+2%</a:t>
                      </a:r>
                    </a:p>
                  </a:txBody>
                  <a:tcPr marL="9525" marR="9525" marT="9525" marB="0" anchor="b">
                    <a:solidFill>
                      <a:schemeClr val="bg1"/>
                    </a:solidFill>
                  </a:tcPr>
                </a:tc>
                <a:extLst>
                  <a:ext uri="{0D108BD9-81ED-4DB2-BD59-A6C34878D82A}">
                    <a16:rowId xmlns:a16="http://schemas.microsoft.com/office/drawing/2014/main" val="3034355366"/>
                  </a:ext>
                </a:extLst>
              </a:tr>
              <a:tr h="497730">
                <a:tc>
                  <a:txBody>
                    <a:bodyPr/>
                    <a:lstStyle/>
                    <a:p>
                      <a:pPr algn="l" fontAlgn="b"/>
                      <a:r>
                        <a:rPr lang="en-GB" sz="1500" b="0" i="0" u="none" strike="noStrike" dirty="0">
                          <a:solidFill>
                            <a:srgbClr val="000000"/>
                          </a:solidFill>
                          <a:effectLst/>
                          <a:latin typeface="+mn-lt"/>
                        </a:rPr>
                        <a:t>Smaller portions of foods high in sat. fat</a:t>
                      </a:r>
                    </a:p>
                  </a:txBody>
                  <a:tcPr marL="7620" marR="7620" marT="762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22%</a:t>
                      </a:r>
                    </a:p>
                  </a:txBody>
                  <a:tcPr marL="9525" marR="9525" marT="9525" marB="0" anchor="b">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+5%</a:t>
                      </a:r>
                    </a:p>
                  </a:txBody>
                  <a:tcPr marL="9525" marR="9525" marT="9525" marB="0" anchor="b">
                    <a:solidFill>
                      <a:schemeClr val="bg1"/>
                    </a:solidFill>
                  </a:tcPr>
                </a:tc>
                <a:extLst>
                  <a:ext uri="{0D108BD9-81ED-4DB2-BD59-A6C34878D82A}">
                    <a16:rowId xmlns:a16="http://schemas.microsoft.com/office/drawing/2014/main" val="3735008295"/>
                  </a:ext>
                </a:extLst>
              </a:tr>
              <a:tr h="497730">
                <a:tc>
                  <a:txBody>
                    <a:bodyPr/>
                    <a:lstStyle/>
                    <a:p>
                      <a:pPr algn="l" fontAlgn="b"/>
                      <a:r>
                        <a:rPr lang="en-GB" sz="1500" b="0" i="0" u="none" strike="noStrike" dirty="0">
                          <a:solidFill>
                            <a:srgbClr val="000000"/>
                          </a:solidFill>
                          <a:effectLst/>
                          <a:latin typeface="+mn-lt"/>
                        </a:rPr>
                        <a:t>Smaller portions of foods high in salt </a:t>
                      </a:r>
                    </a:p>
                  </a:txBody>
                  <a:tcPr marL="7620" marR="7620" marT="762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19%</a:t>
                      </a:r>
                    </a:p>
                  </a:txBody>
                  <a:tcPr marL="9525" marR="9525" marT="9525" marB="0" anchor="b">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r" fontAlgn="b"/>
                      <a:r>
                        <a:rPr lang="en-GB" sz="1500" b="1" i="0" u="none" strike="noStrike" kern="1200" dirty="0">
                          <a:solidFill>
                            <a:srgbClr val="000000"/>
                          </a:solidFill>
                          <a:effectLst/>
                          <a:latin typeface="+mn-lt"/>
                          <a:ea typeface="+mn-ea"/>
                          <a:cs typeface="+mn-cs"/>
                        </a:rPr>
                        <a:t>+3%</a:t>
                      </a:r>
                    </a:p>
                  </a:txBody>
                  <a:tcPr marL="9525" marR="9525" marT="9525" marB="0" anchor="b">
                    <a:solidFill>
                      <a:schemeClr val="bg1"/>
                    </a:solidFill>
                  </a:tcPr>
                </a:tc>
                <a:extLst>
                  <a:ext uri="{0D108BD9-81ED-4DB2-BD59-A6C34878D82A}">
                    <a16:rowId xmlns:a16="http://schemas.microsoft.com/office/drawing/2014/main" val="4212464644"/>
                  </a:ext>
                </a:extLst>
              </a:tr>
            </a:tbl>
          </a:graphicData>
        </a:graphic>
      </p:graphicFrame>
      <p:sp>
        <p:nvSpPr>
          <p:cNvPr id="27" name="Up Arrow 22">
            <a:extLst>
              <a:ext uri="{FF2B5EF4-FFF2-40B4-BE49-F238E27FC236}">
                <a16:creationId xmlns:a16="http://schemas.microsoft.com/office/drawing/2014/main" id="{BD2EDF22-1D5D-463E-A712-1341A9CA9F1C}"/>
              </a:ext>
              <a:ext uri="{C183D7F6-B498-43B3-948B-1728B52AA6E4}">
                <adec:decorative xmlns:adec="http://schemas.microsoft.com/office/drawing/2017/decorative" val="1"/>
              </a:ext>
            </a:extLst>
          </p:cNvPr>
          <p:cNvSpPr/>
          <p:nvPr/>
        </p:nvSpPr>
        <p:spPr>
          <a:xfrm>
            <a:off x="5672622" y="2821918"/>
            <a:ext cx="216000" cy="216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50"/>
              </a:solidFill>
            </a:endParaRPr>
          </a:p>
        </p:txBody>
      </p:sp>
      <p:sp>
        <p:nvSpPr>
          <p:cNvPr id="28" name="Up Arrow 21">
            <a:extLst>
              <a:ext uri="{FF2B5EF4-FFF2-40B4-BE49-F238E27FC236}">
                <a16:creationId xmlns:a16="http://schemas.microsoft.com/office/drawing/2014/main" id="{FC79E258-6522-455D-9AF8-A1D8A51B5BE3}"/>
              </a:ext>
              <a:ext uri="{C183D7F6-B498-43B3-948B-1728B52AA6E4}">
                <adec:decorative xmlns:adec="http://schemas.microsoft.com/office/drawing/2017/decorative" val="1"/>
              </a:ext>
            </a:extLst>
          </p:cNvPr>
          <p:cNvSpPr/>
          <p:nvPr/>
        </p:nvSpPr>
        <p:spPr>
          <a:xfrm>
            <a:off x="11833550" y="2551967"/>
            <a:ext cx="216000" cy="216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cxnSp>
        <p:nvCxnSpPr>
          <p:cNvPr id="37" name="Straight Connector 36" descr="Bar chart">
            <a:extLst>
              <a:ext uri="{FF2B5EF4-FFF2-40B4-BE49-F238E27FC236}">
                <a16:creationId xmlns:a16="http://schemas.microsoft.com/office/drawing/2014/main" id="{3271898C-A613-4612-AF93-ABE8BB5015EC}"/>
              </a:ext>
            </a:extLst>
          </p:cNvPr>
          <p:cNvCxnSpPr>
            <a:cxnSpLocks/>
          </p:cNvCxnSpPr>
          <p:nvPr/>
        </p:nvCxnSpPr>
        <p:spPr>
          <a:xfrm flipH="1" flipV="1">
            <a:off x="8753549" y="1651297"/>
            <a:ext cx="1" cy="3835626"/>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Up Arrow 72">
            <a:extLst>
              <a:ext uri="{FF2B5EF4-FFF2-40B4-BE49-F238E27FC236}">
                <a16:creationId xmlns:a16="http://schemas.microsoft.com/office/drawing/2014/main" id="{804A1721-167B-4009-9381-479182C7FC64}"/>
              </a:ext>
              <a:ext uri="{C183D7F6-B498-43B3-948B-1728B52AA6E4}">
                <adec:decorative xmlns:adec="http://schemas.microsoft.com/office/drawing/2017/decorative" val="1"/>
              </a:ext>
            </a:extLst>
          </p:cNvPr>
          <p:cNvSpPr/>
          <p:nvPr/>
        </p:nvSpPr>
        <p:spPr>
          <a:xfrm>
            <a:off x="89994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38" name="TextBox 37">
            <a:extLst>
              <a:ext uri="{FF2B5EF4-FFF2-40B4-BE49-F238E27FC236}">
                <a16:creationId xmlns:a16="http://schemas.microsoft.com/office/drawing/2014/main" id="{97F3AA29-426E-4CF0-9F38-83F3B07C5508}"/>
              </a:ext>
            </a:extLst>
          </p:cNvPr>
          <p:cNvSpPr txBox="1"/>
          <p:nvPr/>
        </p:nvSpPr>
        <p:spPr>
          <a:xfrm>
            <a:off x="9208484" y="6294566"/>
            <a:ext cx="2694276" cy="461665"/>
          </a:xfrm>
          <a:prstGeom prst="rect">
            <a:avLst/>
          </a:prstGeom>
          <a:noFill/>
        </p:spPr>
        <p:txBody>
          <a:bodyPr wrap="square" rtlCol="0">
            <a:spAutoFit/>
          </a:bodyPr>
          <a:lstStyle/>
          <a:p>
            <a:pPr algn="r"/>
            <a:r>
              <a:rPr lang="en-GB" sz="1200" dirty="0"/>
              <a:t>Significant increase/ decrease versus previous wave (vs W1 for table) </a:t>
            </a:r>
          </a:p>
        </p:txBody>
      </p:sp>
      <p:sp>
        <p:nvSpPr>
          <p:cNvPr id="39" name="Up Arrow 72">
            <a:extLst>
              <a:ext uri="{FF2B5EF4-FFF2-40B4-BE49-F238E27FC236}">
                <a16:creationId xmlns:a16="http://schemas.microsoft.com/office/drawing/2014/main" id="{690EAC3F-78A6-4A0C-BB0F-A2FEBB86CC7D}"/>
              </a:ext>
              <a:ext uri="{C183D7F6-B498-43B3-948B-1728B52AA6E4}">
                <adec:decorative xmlns:adec="http://schemas.microsoft.com/office/drawing/2017/decorative" val="1"/>
              </a:ext>
            </a:extLst>
          </p:cNvPr>
          <p:cNvSpPr/>
          <p:nvPr/>
        </p:nvSpPr>
        <p:spPr>
          <a:xfrm flipV="1">
            <a:off x="92373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6" name="Up Arrow 72">
            <a:extLst>
              <a:ext uri="{FF2B5EF4-FFF2-40B4-BE49-F238E27FC236}">
                <a16:creationId xmlns:a16="http://schemas.microsoft.com/office/drawing/2014/main" id="{2464A75D-3C60-4D7D-81FF-FB0E506D434C}"/>
              </a:ext>
              <a:ext uri="{C183D7F6-B498-43B3-948B-1728B52AA6E4}">
                <adec:decorative xmlns:adec="http://schemas.microsoft.com/office/drawing/2017/decorative" val="1"/>
              </a:ext>
            </a:extLst>
          </p:cNvPr>
          <p:cNvSpPr/>
          <p:nvPr/>
        </p:nvSpPr>
        <p:spPr>
          <a:xfrm flipV="1">
            <a:off x="4758934" y="3101248"/>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30" name="Up Arrow 72">
            <a:extLst>
              <a:ext uri="{FF2B5EF4-FFF2-40B4-BE49-F238E27FC236}">
                <a16:creationId xmlns:a16="http://schemas.microsoft.com/office/drawing/2014/main" id="{35A64B9B-AB93-4A6E-908A-AC8F904C89B6}"/>
              </a:ext>
              <a:ext uri="{C183D7F6-B498-43B3-948B-1728B52AA6E4}">
                <adec:decorative xmlns:adec="http://schemas.microsoft.com/office/drawing/2017/decorative" val="1"/>
              </a:ext>
            </a:extLst>
          </p:cNvPr>
          <p:cNvSpPr/>
          <p:nvPr/>
        </p:nvSpPr>
        <p:spPr>
          <a:xfrm flipV="1">
            <a:off x="5940258" y="3189093"/>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29" name="Group 28" descr="Bar chart">
            <a:extLst>
              <a:ext uri="{FF2B5EF4-FFF2-40B4-BE49-F238E27FC236}">
                <a16:creationId xmlns:a16="http://schemas.microsoft.com/office/drawing/2014/main" id="{EFBF9AC0-7CDE-4579-9BC6-63CD67BC038E}"/>
              </a:ext>
            </a:extLst>
          </p:cNvPr>
          <p:cNvGrpSpPr/>
          <p:nvPr/>
        </p:nvGrpSpPr>
        <p:grpSpPr>
          <a:xfrm>
            <a:off x="11192568" y="337728"/>
            <a:ext cx="640325" cy="522370"/>
            <a:chOff x="11080509" y="269721"/>
            <a:chExt cx="821264" cy="669978"/>
          </a:xfrm>
        </p:grpSpPr>
        <p:sp>
          <p:nvSpPr>
            <p:cNvPr id="31" name="Freeform: Shape 30">
              <a:extLst>
                <a:ext uri="{FF2B5EF4-FFF2-40B4-BE49-F238E27FC236}">
                  <a16:creationId xmlns:a16="http://schemas.microsoft.com/office/drawing/2014/main" id="{84045648-A376-48B7-8F64-09E3D30216E6}"/>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9DF463C-BDD7-4FAB-A07F-3DBDE086403A}"/>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59DB6CEE-AB2A-4D20-AA9E-8B01D039B715}"/>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F933DD1-9F4E-4959-98F9-AC3D0F03B5DA}"/>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01D4E3FE-1D08-4E86-B364-883AC10C670E}"/>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E6FCD1C-0853-4A12-9DF6-32A8C1670583}"/>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2BA82C7F-3165-4CFC-9F4A-1840067E63D1}"/>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B4F121F-9E82-4711-8C57-BAB2EB749E29}"/>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B01295F-939A-40FE-889A-B82A60CA8F59}"/>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06A2799A-4799-47C1-A974-18CF05702568}"/>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A57F8AE-A1C3-4DE4-A611-0F3DA4A53BC3}"/>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7AAF9DC-CA39-459E-967D-5F3F23792968}"/>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38769BB-CBB5-46BC-9B45-CA4DBFDE840A}"/>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AD1B803-2335-488E-8ADB-5627EAFF5EE8}"/>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AE9512E5-634A-4C5E-B6E3-F9E74673ED3A}"/>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F6CBEF1-C5CB-44D8-A8D7-DE1DFECF3E2A}"/>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31BE234C-2161-4E88-A122-F29EDE29A651}"/>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ADD98B3-0285-48B7-BFA7-DD83A40A7BAF}"/>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49D8AD7-2093-46F4-8B64-0DA9FE2E83DE}"/>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6125BD1F-DEBB-4F5F-B31F-98DB2BDC0040}"/>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C7308FA2-75DE-4CA6-96A6-074218071BD5}"/>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2A999D7B-2699-446E-AD7A-A5523025317F}"/>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C936F9C8-3603-4D7B-97E9-0289C437D33B}"/>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6664118F-86D8-4576-A37C-F969CC3AFF91}"/>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0A74317D-83DF-46F5-B61F-7EB32727C9F9}"/>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FB65BB5E-9924-4CBC-8853-DD8F4FD761B3}"/>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E1A3CFB1-3DE3-409D-9FE3-1972F00C7213}"/>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773F007-C274-4BD2-9183-82E8E2BB5F88}"/>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3060FD0F-C432-41FC-B630-2CAB1FBE7A1A}"/>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8813D94D-4683-468C-B15B-22E286F288F5}"/>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E4C9D641-EDC6-4F8C-BE51-5A88C46F0B7D}"/>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A22A08EC-869C-4903-8BA2-24A91FC5E4FD}"/>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3E5692BB-9CCD-42E0-AE4B-B9B1F15C3E79}"/>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C290A67B-33F7-455D-8943-1A46203FB748}"/>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74C8F258-60FD-4322-ACA9-88FB1CAF5F1B}"/>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74746917-9E2B-49AB-8D41-C4F591B52BB5}"/>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68E48AEA-5BB5-4072-A8F8-AFD83298A9F2}"/>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24F7A96C-4C8F-4443-9E85-BC8029B027B0}"/>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A96E809-37C7-41C2-957D-C39F9715D4E6}"/>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BCAFC477-1BD3-43D6-ABB1-70359D8F45A0}"/>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FBD8A51F-D83E-4A68-81F0-E73A2A3BE49F}"/>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5271804F-B488-4080-BD28-8D8224C36D26}"/>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17" name="TextBox 16"/>
          <p:cNvSpPr txBox="1"/>
          <p:nvPr/>
        </p:nvSpPr>
        <p:spPr>
          <a:xfrm>
            <a:off x="8853123" y="1619383"/>
            <a:ext cx="3049632" cy="646331"/>
          </a:xfrm>
          <a:prstGeom prst="rect">
            <a:avLst/>
          </a:prstGeom>
          <a:noFill/>
        </p:spPr>
        <p:txBody>
          <a:bodyPr wrap="square" rtlCol="0">
            <a:spAutoFit/>
          </a:bodyPr>
          <a:lstStyle/>
          <a:p>
            <a:r>
              <a:rPr lang="en-GB" dirty="0"/>
              <a:t>Proportion who </a:t>
            </a:r>
            <a:r>
              <a:rPr lang="en-GB" b="1" dirty="0"/>
              <a:t>would like to see more</a:t>
            </a:r>
            <a:r>
              <a:rPr lang="en-GB" dirty="0"/>
              <a:t>… </a:t>
            </a:r>
          </a:p>
        </p:txBody>
      </p:sp>
    </p:spTree>
    <p:extLst>
      <p:ext uri="{BB962C8B-B14F-4D97-AF65-F5344CB8AC3E}">
        <p14:creationId xmlns:p14="http://schemas.microsoft.com/office/powerpoint/2010/main" val="210999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42" y="328257"/>
            <a:ext cx="10515600" cy="757130"/>
          </a:xfrm>
          <a:noFill/>
        </p:spPr>
        <p:txBody>
          <a:bodyPr/>
          <a:lstStyle/>
          <a:p>
            <a:r>
              <a:rPr lang="en-GB" dirty="0"/>
              <a:t>It is slightly less difficult to choose healthier options in many places: fast food restaurants, vending machines, and work canteens see directional improvements </a:t>
            </a:r>
          </a:p>
        </p:txBody>
      </p:sp>
      <p:sp>
        <p:nvSpPr>
          <p:cNvPr id="5" name="Rectangle 4"/>
          <p:cNvSpPr/>
          <p:nvPr/>
        </p:nvSpPr>
        <p:spPr>
          <a:xfrm>
            <a:off x="98613" y="1272988"/>
            <a:ext cx="11967882" cy="2958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Healthy eating when eating out (May 2019)</a:t>
            </a:r>
          </a:p>
        </p:txBody>
      </p:sp>
      <p:sp>
        <p:nvSpPr>
          <p:cNvPr id="9" name="TextBox 8"/>
          <p:cNvSpPr txBox="1"/>
          <p:nvPr/>
        </p:nvSpPr>
        <p:spPr>
          <a:xfrm>
            <a:off x="98612" y="6248400"/>
            <a:ext cx="8729299" cy="507831"/>
          </a:xfrm>
          <a:prstGeom prst="rect">
            <a:avLst/>
          </a:prstGeom>
          <a:noFill/>
        </p:spPr>
        <p:txBody>
          <a:bodyPr wrap="square" rtlCol="0">
            <a:spAutoFit/>
          </a:bodyPr>
          <a:lstStyle/>
          <a:p>
            <a:r>
              <a:rPr lang="en-GB" sz="900" dirty="0"/>
              <a:t>Source: 2CV Northern Ireland Tracking Project, Wave 4 May 2019.</a:t>
            </a:r>
          </a:p>
          <a:p>
            <a:r>
              <a:rPr lang="en-GB" sz="900" dirty="0"/>
              <a:t>H1a: Overall, for each of the following, how easy is it for you to choose healthier food and meals? H1b: Where would you like to see healthier products? H4a: Have you ever noticed calories being shown on a food menu in any of these places? Base: Nat Rep W1 (n=311), W2 (n=307) w3 (n=310) W4 (n=312)</a:t>
            </a:r>
          </a:p>
        </p:txBody>
      </p:sp>
      <p:graphicFrame>
        <p:nvGraphicFramePr>
          <p:cNvPr id="12" name="Chart 11" descr="Bar chart"/>
          <p:cNvGraphicFramePr/>
          <p:nvPr>
            <p:extLst>
              <p:ext uri="{D42A27DB-BD31-4B8C-83A1-F6EECF244321}">
                <p14:modId xmlns:p14="http://schemas.microsoft.com/office/powerpoint/2010/main" val="1256831989"/>
              </p:ext>
            </p:extLst>
          </p:nvPr>
        </p:nvGraphicFramePr>
        <p:xfrm>
          <a:off x="0" y="1949258"/>
          <a:ext cx="9503150" cy="364472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60608" y="1651297"/>
            <a:ext cx="7728250" cy="307777"/>
          </a:xfrm>
          <a:prstGeom prst="rect">
            <a:avLst/>
          </a:prstGeom>
          <a:noFill/>
        </p:spPr>
        <p:txBody>
          <a:bodyPr wrap="square" rtlCol="0">
            <a:spAutoFit/>
          </a:bodyPr>
          <a:lstStyle/>
          <a:p>
            <a:r>
              <a:rPr lang="en-GB" sz="1400" b="1" dirty="0"/>
              <a:t>‘Difficult’ or ‘very difficult’ to choose </a:t>
            </a:r>
            <a:r>
              <a:rPr lang="en-GB" sz="1400" dirty="0"/>
              <a:t>healthier food &amp; meals (5pt scale of very easy to very difficult)</a:t>
            </a:r>
          </a:p>
        </p:txBody>
      </p:sp>
      <p:sp>
        <p:nvSpPr>
          <p:cNvPr id="15" name="TextBox 14"/>
          <p:cNvSpPr txBox="1"/>
          <p:nvPr/>
        </p:nvSpPr>
        <p:spPr>
          <a:xfrm>
            <a:off x="9397774" y="1602925"/>
            <a:ext cx="3983571" cy="523220"/>
          </a:xfrm>
          <a:prstGeom prst="rect">
            <a:avLst/>
          </a:prstGeom>
          <a:noFill/>
        </p:spPr>
        <p:txBody>
          <a:bodyPr wrap="square" rtlCol="0">
            <a:spAutoFit/>
          </a:bodyPr>
          <a:lstStyle/>
          <a:p>
            <a:r>
              <a:rPr lang="en-GB" sz="1400" dirty="0"/>
              <a:t>Appetite for </a:t>
            </a:r>
          </a:p>
          <a:p>
            <a:r>
              <a:rPr lang="en-GB" sz="1400" b="1" dirty="0"/>
              <a:t>more healthier products in/at</a:t>
            </a:r>
            <a:r>
              <a:rPr lang="en-GB" sz="1400" dirty="0"/>
              <a:t>… </a:t>
            </a:r>
          </a:p>
        </p:txBody>
      </p:sp>
      <p:sp>
        <p:nvSpPr>
          <p:cNvPr id="18" name="Rectangle 17" descr="Bar chart"/>
          <p:cNvSpPr/>
          <p:nvPr/>
        </p:nvSpPr>
        <p:spPr>
          <a:xfrm>
            <a:off x="156539" y="2265047"/>
            <a:ext cx="994525" cy="29065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137517" y="5183941"/>
            <a:ext cx="2677932" cy="5111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Significantly higher than other options @ 95% confidence</a:t>
            </a:r>
          </a:p>
        </p:txBody>
      </p:sp>
      <p:sp>
        <p:nvSpPr>
          <p:cNvPr id="21" name="Oval 20"/>
          <p:cNvSpPr/>
          <p:nvPr/>
        </p:nvSpPr>
        <p:spPr>
          <a:xfrm>
            <a:off x="4105287" y="1995683"/>
            <a:ext cx="959475" cy="7094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53%</a:t>
            </a:r>
          </a:p>
        </p:txBody>
      </p:sp>
      <p:sp>
        <p:nvSpPr>
          <p:cNvPr id="22" name="TextBox 21"/>
          <p:cNvSpPr txBox="1"/>
          <p:nvPr/>
        </p:nvSpPr>
        <p:spPr>
          <a:xfrm>
            <a:off x="5064762" y="2084048"/>
            <a:ext cx="2954220" cy="584775"/>
          </a:xfrm>
          <a:prstGeom prst="rect">
            <a:avLst/>
          </a:prstGeom>
          <a:noFill/>
        </p:spPr>
        <p:txBody>
          <a:bodyPr wrap="square" rtlCol="0">
            <a:spAutoFit/>
          </a:bodyPr>
          <a:lstStyle/>
          <a:p>
            <a:r>
              <a:rPr lang="en-GB" sz="1600" dirty="0"/>
              <a:t>Have never seen calories shown on any menus </a:t>
            </a:r>
            <a:r>
              <a:rPr lang="en-GB" sz="1200" dirty="0"/>
              <a:t>(vs 51% at W1) </a:t>
            </a:r>
          </a:p>
        </p:txBody>
      </p:sp>
      <p:cxnSp>
        <p:nvCxnSpPr>
          <p:cNvPr id="20" name="Straight Connector 19" descr="Bar chart"/>
          <p:cNvCxnSpPr>
            <a:cxnSpLocks/>
          </p:cNvCxnSpPr>
          <p:nvPr/>
        </p:nvCxnSpPr>
        <p:spPr>
          <a:xfrm flipH="1" flipV="1">
            <a:off x="9377661" y="1651297"/>
            <a:ext cx="1" cy="3835626"/>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A80D774F-E269-46DD-8037-C872FC9D9D63}"/>
              </a:ext>
            </a:extLst>
          </p:cNvPr>
          <p:cNvGraphicFramePr>
            <a:graphicFrameLocks noGrp="1"/>
          </p:cNvGraphicFramePr>
          <p:nvPr>
            <p:extLst>
              <p:ext uri="{D42A27DB-BD31-4B8C-83A1-F6EECF244321}">
                <p14:modId xmlns:p14="http://schemas.microsoft.com/office/powerpoint/2010/main" val="48850434"/>
              </p:ext>
            </p:extLst>
          </p:nvPr>
        </p:nvGraphicFramePr>
        <p:xfrm>
          <a:off x="9452495" y="2173159"/>
          <a:ext cx="2593123" cy="3420819"/>
        </p:xfrm>
        <a:graphic>
          <a:graphicData uri="http://schemas.openxmlformats.org/drawingml/2006/table">
            <a:tbl>
              <a:tblPr firstRow="1">
                <a:tableStyleId>{5C22544A-7EE6-4342-B048-85BDC9FD1C3A}</a:tableStyleId>
              </a:tblPr>
              <a:tblGrid>
                <a:gridCol w="1720923">
                  <a:extLst>
                    <a:ext uri="{9D8B030D-6E8A-4147-A177-3AD203B41FA5}">
                      <a16:colId xmlns:a16="http://schemas.microsoft.com/office/drawing/2014/main" val="3809085532"/>
                    </a:ext>
                  </a:extLst>
                </a:gridCol>
                <a:gridCol w="393573">
                  <a:extLst>
                    <a:ext uri="{9D8B030D-6E8A-4147-A177-3AD203B41FA5}">
                      <a16:colId xmlns:a16="http://schemas.microsoft.com/office/drawing/2014/main" val="2294195558"/>
                    </a:ext>
                  </a:extLst>
                </a:gridCol>
                <a:gridCol w="478627">
                  <a:extLst>
                    <a:ext uri="{9D8B030D-6E8A-4147-A177-3AD203B41FA5}">
                      <a16:colId xmlns:a16="http://schemas.microsoft.com/office/drawing/2014/main" val="3202581282"/>
                    </a:ext>
                  </a:extLst>
                </a:gridCol>
              </a:tblGrid>
              <a:tr h="380091">
                <a:tc>
                  <a:txBody>
                    <a:bodyPr/>
                    <a:lstStyle/>
                    <a:p>
                      <a:pPr algn="l" fontAlgn="b"/>
                      <a:endParaRPr lang="en-GB" sz="14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gridSpan="2">
                  <a:txBody>
                    <a:bodyPr/>
                    <a:lstStyle/>
                    <a:p>
                      <a:pPr algn="r" fontAlgn="b"/>
                      <a:r>
                        <a:rPr lang="en-GB" sz="1400" b="0" i="0" u="none" strike="noStrike" dirty="0">
                          <a:solidFill>
                            <a:srgbClr val="000000"/>
                          </a:solidFill>
                          <a:effectLst/>
                          <a:latin typeface="Calibri" panose="020F0502020204030204" pitchFamily="34" charset="0"/>
                        </a:rPr>
                        <a:t>Vs W1 </a:t>
                      </a:r>
                    </a:p>
                  </a:txBody>
                  <a:tcPr marL="0" marR="0" marT="0" marB="0" anchor="ctr">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algn="r" fontAlgn="b"/>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05967360"/>
                  </a:ext>
                </a:extLst>
              </a:tr>
              <a:tr h="380091">
                <a:tc>
                  <a:txBody>
                    <a:bodyPr/>
                    <a:lstStyle/>
                    <a:p>
                      <a:pPr algn="l" fontAlgn="b"/>
                      <a:r>
                        <a:rPr lang="en-GB" sz="1500" b="1" u="none" strike="noStrike" dirty="0">
                          <a:effectLst/>
                        </a:rPr>
                        <a:t>Takeaways </a:t>
                      </a:r>
                      <a:endParaRPr lang="en-GB" sz="15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53%</a:t>
                      </a:r>
                    </a:p>
                  </a:txBody>
                  <a:tcPr marL="9525" marR="9525" marT="9525" marB="0"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-1%</a:t>
                      </a:r>
                    </a:p>
                  </a:txBody>
                  <a:tcPr marL="9525" marR="9525" marT="9525" marB="0" anchor="ctr">
                    <a:lnT w="12700" cap="flat" cmpd="sng" algn="ctr">
                      <a:solidFill>
                        <a:schemeClr val="bg1">
                          <a:lumMod val="5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11930610"/>
                  </a:ext>
                </a:extLst>
              </a:tr>
              <a:tr h="380091">
                <a:tc>
                  <a:txBody>
                    <a:bodyPr/>
                    <a:lstStyle/>
                    <a:p>
                      <a:pPr algn="l" fontAlgn="b"/>
                      <a:r>
                        <a:rPr lang="en-GB" sz="1500" b="1" u="none" strike="noStrike" dirty="0">
                          <a:effectLst/>
                        </a:rPr>
                        <a:t>Fast food restaurants </a:t>
                      </a:r>
                      <a:endParaRPr lang="en-GB" sz="15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50%</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+2%</a:t>
                      </a:r>
                    </a:p>
                  </a:txBody>
                  <a:tcPr marL="9525" marR="9525" marT="9525" marB="0" anchor="ctr">
                    <a:solidFill>
                      <a:schemeClr val="bg1"/>
                    </a:solidFill>
                  </a:tcPr>
                </a:tc>
                <a:extLst>
                  <a:ext uri="{0D108BD9-81ED-4DB2-BD59-A6C34878D82A}">
                    <a16:rowId xmlns:a16="http://schemas.microsoft.com/office/drawing/2014/main" val="1520735456"/>
                  </a:ext>
                </a:extLst>
              </a:tr>
              <a:tr h="380091">
                <a:tc>
                  <a:txBody>
                    <a:bodyPr/>
                    <a:lstStyle/>
                    <a:p>
                      <a:pPr algn="l" fontAlgn="b"/>
                      <a:r>
                        <a:rPr lang="en-GB" sz="1500" b="1" u="none" strike="noStrike" dirty="0">
                          <a:effectLst/>
                        </a:rPr>
                        <a:t>Restaurants </a:t>
                      </a:r>
                      <a:endParaRPr lang="en-GB" sz="15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52%</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+5%</a:t>
                      </a:r>
                    </a:p>
                  </a:txBody>
                  <a:tcPr marL="9525" marR="9525" marT="9525" marB="0" anchor="ctr">
                    <a:solidFill>
                      <a:schemeClr val="bg1"/>
                    </a:solidFill>
                  </a:tcPr>
                </a:tc>
                <a:extLst>
                  <a:ext uri="{0D108BD9-81ED-4DB2-BD59-A6C34878D82A}">
                    <a16:rowId xmlns:a16="http://schemas.microsoft.com/office/drawing/2014/main" val="3748849157"/>
                  </a:ext>
                </a:extLst>
              </a:tr>
              <a:tr h="380091">
                <a:tc>
                  <a:txBody>
                    <a:bodyPr/>
                    <a:lstStyle/>
                    <a:p>
                      <a:pPr algn="l" fontAlgn="b"/>
                      <a:r>
                        <a:rPr lang="en-GB" sz="1500" u="none" strike="noStrike" dirty="0">
                          <a:effectLst/>
                        </a:rPr>
                        <a:t>Cafes/sandwich shops </a:t>
                      </a:r>
                      <a:endParaRPr lang="en-GB" sz="15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39%</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a:t>
                      </a:r>
                    </a:p>
                  </a:txBody>
                  <a:tcPr marL="9525" marR="9525" marT="9525" marB="0" anchor="ctr">
                    <a:solidFill>
                      <a:schemeClr val="bg1"/>
                    </a:solidFill>
                  </a:tcPr>
                </a:tc>
                <a:extLst>
                  <a:ext uri="{0D108BD9-81ED-4DB2-BD59-A6C34878D82A}">
                    <a16:rowId xmlns:a16="http://schemas.microsoft.com/office/drawing/2014/main" val="2111322716"/>
                  </a:ext>
                </a:extLst>
              </a:tr>
              <a:tr h="380091">
                <a:tc>
                  <a:txBody>
                    <a:bodyPr/>
                    <a:lstStyle/>
                    <a:p>
                      <a:pPr algn="l" fontAlgn="b"/>
                      <a:r>
                        <a:rPr lang="en-GB" sz="1500" u="none" strike="noStrike" dirty="0">
                          <a:effectLst/>
                        </a:rPr>
                        <a:t>Vending machines </a:t>
                      </a:r>
                      <a:endParaRPr lang="en-GB" sz="15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40%</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+5%</a:t>
                      </a:r>
                    </a:p>
                  </a:txBody>
                  <a:tcPr marL="9525" marR="9525" marT="9525" marB="0" anchor="ctr">
                    <a:solidFill>
                      <a:schemeClr val="bg1"/>
                    </a:solidFill>
                  </a:tcPr>
                </a:tc>
                <a:extLst>
                  <a:ext uri="{0D108BD9-81ED-4DB2-BD59-A6C34878D82A}">
                    <a16:rowId xmlns:a16="http://schemas.microsoft.com/office/drawing/2014/main" val="3034355366"/>
                  </a:ext>
                </a:extLst>
              </a:tr>
              <a:tr h="380091">
                <a:tc>
                  <a:txBody>
                    <a:bodyPr/>
                    <a:lstStyle/>
                    <a:p>
                      <a:pPr algn="l" fontAlgn="b"/>
                      <a:r>
                        <a:rPr lang="en-GB" sz="1500" u="none" strike="noStrike" dirty="0">
                          <a:effectLst/>
                        </a:rPr>
                        <a:t>Supermarkets </a:t>
                      </a:r>
                      <a:endParaRPr lang="en-GB" sz="15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38%</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-1%</a:t>
                      </a:r>
                    </a:p>
                  </a:txBody>
                  <a:tcPr marL="9525" marR="9525" marT="9525" marB="0" anchor="ctr">
                    <a:solidFill>
                      <a:schemeClr val="bg1"/>
                    </a:solidFill>
                  </a:tcPr>
                </a:tc>
                <a:extLst>
                  <a:ext uri="{0D108BD9-81ED-4DB2-BD59-A6C34878D82A}">
                    <a16:rowId xmlns:a16="http://schemas.microsoft.com/office/drawing/2014/main" val="3735008295"/>
                  </a:ext>
                </a:extLst>
              </a:tr>
              <a:tr h="380091">
                <a:tc>
                  <a:txBody>
                    <a:bodyPr/>
                    <a:lstStyle/>
                    <a:p>
                      <a:pPr algn="l" fontAlgn="b"/>
                      <a:r>
                        <a:rPr lang="en-GB" sz="1500" u="none" strike="noStrike" dirty="0">
                          <a:effectLst/>
                        </a:rPr>
                        <a:t>Small corner shops </a:t>
                      </a:r>
                      <a:endParaRPr lang="en-GB" sz="15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30%</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-1%</a:t>
                      </a:r>
                    </a:p>
                  </a:txBody>
                  <a:tcPr marL="9525" marR="9525" marT="9525" marB="0" anchor="ctr">
                    <a:solidFill>
                      <a:schemeClr val="bg1"/>
                    </a:solidFill>
                  </a:tcPr>
                </a:tc>
                <a:extLst>
                  <a:ext uri="{0D108BD9-81ED-4DB2-BD59-A6C34878D82A}">
                    <a16:rowId xmlns:a16="http://schemas.microsoft.com/office/drawing/2014/main" val="4212464644"/>
                  </a:ext>
                </a:extLst>
              </a:tr>
              <a:tr h="380091">
                <a:tc>
                  <a:txBody>
                    <a:bodyPr/>
                    <a:lstStyle/>
                    <a:p>
                      <a:pPr algn="l" fontAlgn="b"/>
                      <a:r>
                        <a:rPr lang="en-GB" sz="1500" u="none" strike="noStrike" dirty="0">
                          <a:effectLst/>
                        </a:rPr>
                        <a:t>Work canteen </a:t>
                      </a:r>
                      <a:endParaRPr lang="en-GB" sz="15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bg1">
                          <a:lumMod val="50000"/>
                        </a:schemeClr>
                      </a:solidFill>
                      <a:prstDash val="solid"/>
                      <a:round/>
                      <a:headEnd type="none" w="med" len="med"/>
                      <a:tailEnd type="none" w="med" len="med"/>
                    </a:lnR>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20%</a:t>
                      </a:r>
                    </a:p>
                  </a:txBody>
                  <a:tcPr marL="0" marR="0" marT="0" marB="0" anchor="ctr">
                    <a:lnL w="12700" cap="flat" cmpd="sng" algn="ctr">
                      <a:solidFill>
                        <a:schemeClr val="bg1">
                          <a:lumMod val="50000"/>
                        </a:schemeClr>
                      </a:solidFill>
                      <a:prstDash val="solid"/>
                      <a:round/>
                      <a:headEnd type="none" w="med" len="med"/>
                      <a:tailEnd type="none" w="med" len="med"/>
                    </a:lnL>
                    <a:solidFill>
                      <a:schemeClr val="bg1"/>
                    </a:solidFill>
                  </a:tcPr>
                </a:tc>
                <a:tc>
                  <a:txBody>
                    <a:bodyPr/>
                    <a:lstStyle/>
                    <a:p>
                      <a:pPr algn="ctr" fontAlgn="b"/>
                      <a:r>
                        <a:rPr lang="en-GB" sz="1500" b="1" u="none" strike="noStrike" kern="1200" dirty="0">
                          <a:solidFill>
                            <a:schemeClr val="dk1"/>
                          </a:solidFill>
                          <a:effectLst/>
                          <a:latin typeface="+mn-lt"/>
                          <a:ea typeface="+mn-ea"/>
                          <a:cs typeface="+mn-cs"/>
                        </a:rPr>
                        <a:t>-5%</a:t>
                      </a:r>
                    </a:p>
                  </a:txBody>
                  <a:tcPr marL="9525" marR="9525" marT="9525" marB="0" anchor="ctr">
                    <a:solidFill>
                      <a:schemeClr val="bg1"/>
                    </a:solidFill>
                  </a:tcPr>
                </a:tc>
                <a:extLst>
                  <a:ext uri="{0D108BD9-81ED-4DB2-BD59-A6C34878D82A}">
                    <a16:rowId xmlns:a16="http://schemas.microsoft.com/office/drawing/2014/main" val="1889348804"/>
                  </a:ext>
                </a:extLst>
              </a:tr>
            </a:tbl>
          </a:graphicData>
        </a:graphic>
      </p:graphicFrame>
      <p:sp>
        <p:nvSpPr>
          <p:cNvPr id="25" name="Up Arrow 72">
            <a:extLst>
              <a:ext uri="{FF2B5EF4-FFF2-40B4-BE49-F238E27FC236}">
                <a16:creationId xmlns:a16="http://schemas.microsoft.com/office/drawing/2014/main" id="{ABC7393E-910A-4CFF-8DAC-423D2880EA9F}"/>
              </a:ex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6" name="TextBox 25">
            <a:extLst>
              <a:ext uri="{FF2B5EF4-FFF2-40B4-BE49-F238E27FC236}">
                <a16:creationId xmlns:a16="http://schemas.microsoft.com/office/drawing/2014/main" id="{2130F7E2-6AE0-42F4-A136-BAF87FD41557}"/>
              </a:ext>
            </a:extLst>
          </p:cNvPr>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27" name="Up Arrow 72">
            <a:extLst>
              <a:ext uri="{FF2B5EF4-FFF2-40B4-BE49-F238E27FC236}">
                <a16:creationId xmlns:a16="http://schemas.microsoft.com/office/drawing/2014/main" id="{2A3C696F-B5CF-41EC-9A68-49D8EB5BC928}"/>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23" name="Group 22" descr="Bar chart">
            <a:extLst>
              <a:ext uri="{FF2B5EF4-FFF2-40B4-BE49-F238E27FC236}">
                <a16:creationId xmlns:a16="http://schemas.microsoft.com/office/drawing/2014/main" id="{FC482B8F-6574-4803-A971-7BBB67451CDD}"/>
              </a:ext>
            </a:extLst>
          </p:cNvPr>
          <p:cNvGrpSpPr/>
          <p:nvPr/>
        </p:nvGrpSpPr>
        <p:grpSpPr>
          <a:xfrm>
            <a:off x="11192568" y="337728"/>
            <a:ext cx="640325" cy="522370"/>
            <a:chOff x="11080509" y="269721"/>
            <a:chExt cx="821264" cy="669978"/>
          </a:xfrm>
        </p:grpSpPr>
        <p:sp>
          <p:nvSpPr>
            <p:cNvPr id="24" name="Freeform: Shape 23">
              <a:extLst>
                <a:ext uri="{FF2B5EF4-FFF2-40B4-BE49-F238E27FC236}">
                  <a16:creationId xmlns:a16="http://schemas.microsoft.com/office/drawing/2014/main" id="{11017240-27A8-4E6C-B59C-E6687C271D08}"/>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610FDF9-D8D7-41EC-9566-A9355FB3DCBC}"/>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D9587835-5790-4E13-ADAF-B8743EDF70C5}"/>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B42EE83-076A-4531-8B45-4F6C2299FAA2}"/>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32381CEF-FFD7-41D3-A98D-6B0625125434}"/>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2ABABFC1-B983-49C2-95DB-45D48C8D474C}"/>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8391B382-6FAB-4742-922A-792644B25665}"/>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2DC93051-3B40-4083-9388-A977D0240299}"/>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F6B842E-3DB5-4F27-AE18-BB5D32EA197C}"/>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B77A3DB-51EA-450A-816A-DAEE2D9C8139}"/>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72784AD7-7C57-423C-86B3-4818AE468485}"/>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8FD394B-4FF1-42BB-9F60-FF3FA5DA8421}"/>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675B16A-2526-4AD0-8E50-319A60DB9145}"/>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D6A2243-C35F-44E8-991F-F74156A41C21}"/>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C9FF5C52-17A9-4DA5-A3CC-6546AC82413D}"/>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46F134BB-578D-47E5-A79E-B2A1D8F2F418}"/>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FA14B557-C61B-4525-BE4B-4EF4EA954DFA}"/>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751FA15-89B8-45A5-AB6F-3440D5362DCA}"/>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31B5CBF-B2F7-4A40-ABC2-A4458A3A863A}"/>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E39201DF-0DE6-44A6-987F-44EB765A605D}"/>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812279D-D10E-4D4D-9220-2A9BD89ED452}"/>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4F0D4B0B-65EF-43B5-9CBB-9B7887AC09AD}"/>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E1B7175A-3D7E-4C2A-9449-8488E9C4B5D2}"/>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135C9D71-0387-439E-B222-6E8FCE54694E}"/>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BF9F6E58-5672-4CF6-BE53-E09A7EF72E82}"/>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10D0C50C-D0BD-4370-B824-3E47D57207D2}"/>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7E1A750-44C4-4D57-AAD3-8F1A44C3AD67}"/>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381C0520-7FC4-4137-BFFD-6A3CA08CD303}"/>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7270C7AA-0DE4-43BA-BA2D-DEDC9CE50B54}"/>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87B52819-A152-4810-98ED-6C2A57331EAB}"/>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A91B03D4-76EE-48A6-93EB-607B43070BF8}"/>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10ADEA80-9706-47F3-9134-7EA1AD7CA81D}"/>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D00F9F8C-FD82-4334-B0DE-57B2028C19F6}"/>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FF875114-E20C-4E6B-BB6C-DE6B00B3A17C}"/>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1DE95A2-F774-4E9A-9CE0-640BA6A4C46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273AB847-5704-4F1E-8588-E1FC9A70027C}"/>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A82FCD07-3A32-429D-902B-43C44F38745C}"/>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DB29E1A9-F466-4EA4-AE0C-73A300E56F3C}"/>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AD516061-BD01-45C6-8824-EE4528452070}"/>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6DC9C348-4EB1-4435-A8E1-8D26D120082E}"/>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F9F52AA3-9D8E-46B5-BC80-797844C803D1}"/>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2C2423B4-373A-4F90-AAFE-D1BC32147B51}"/>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86273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mpaign graphics">
            <a:extLst>
              <a:ext uri="{FF2B5EF4-FFF2-40B4-BE49-F238E27FC236}">
                <a16:creationId xmlns:a16="http://schemas.microsoft.com/office/drawing/2014/main" id="{D6DAE7A7-B5F6-4B7B-8ECD-0A4CDECBF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8204" y="2962323"/>
            <a:ext cx="5038832" cy="2834343"/>
          </a:xfrm>
          <a:prstGeom prst="rect">
            <a:avLst/>
          </a:prstGeom>
        </p:spPr>
      </p:pic>
      <p:graphicFrame>
        <p:nvGraphicFramePr>
          <p:cNvPr id="7" name="Chart 6" descr="Bar chart"/>
          <p:cNvGraphicFramePr/>
          <p:nvPr>
            <p:extLst>
              <p:ext uri="{D42A27DB-BD31-4B8C-83A1-F6EECF244321}">
                <p14:modId xmlns:p14="http://schemas.microsoft.com/office/powerpoint/2010/main" val="767910715"/>
              </p:ext>
            </p:extLst>
          </p:nvPr>
        </p:nvGraphicFramePr>
        <p:xfrm>
          <a:off x="222664" y="1557435"/>
          <a:ext cx="4576228" cy="187953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98612" y="6248400"/>
            <a:ext cx="8729299" cy="507831"/>
          </a:xfrm>
          <a:prstGeom prst="rect">
            <a:avLst/>
          </a:prstGeom>
          <a:noFill/>
        </p:spPr>
        <p:txBody>
          <a:bodyPr wrap="square" rtlCol="0">
            <a:spAutoFit/>
          </a:bodyPr>
          <a:lstStyle/>
          <a:p>
            <a:r>
              <a:rPr lang="en-GB" sz="900" dirty="0"/>
              <a:t>Source: </a:t>
            </a:r>
            <a:r>
              <a:rPr lang="en-GB" sz="900" kern="0" dirty="0">
                <a:solidFill>
                  <a:prstClr val="black"/>
                </a:solidFill>
              </a:rPr>
              <a:t>2CV Northern Ireland Tracking Project, Wave 4 May 2019. </a:t>
            </a:r>
          </a:p>
          <a:p>
            <a:r>
              <a:rPr lang="en-GB" sz="900" dirty="0"/>
              <a:t>CQ1: Have you seen or heard any communications about Calories recently (e.g. messages from companies on TV, posters, billboards, on social media or on the radio)? CQ3: Who do you think the communications were from? CQ4: Have you seen any of the following communications before today? Base: Nat Rep, W4 (312), Seen calorie communications (54)</a:t>
            </a:r>
          </a:p>
        </p:txBody>
      </p:sp>
      <p:sp>
        <p:nvSpPr>
          <p:cNvPr id="6" name="Rectangle 5"/>
          <p:cNvSpPr/>
          <p:nvPr/>
        </p:nvSpPr>
        <p:spPr>
          <a:xfrm>
            <a:off x="124287" y="1285867"/>
            <a:ext cx="5650674" cy="3373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rPr>
              <a:t>Spontaneous awareness of any communication about calories </a:t>
            </a:r>
          </a:p>
        </p:txBody>
      </p:sp>
      <p:sp>
        <p:nvSpPr>
          <p:cNvPr id="9" name="TextBox 8"/>
          <p:cNvSpPr txBox="1"/>
          <p:nvPr/>
        </p:nvSpPr>
        <p:spPr>
          <a:xfrm>
            <a:off x="124287" y="3286793"/>
            <a:ext cx="5508569" cy="307777"/>
          </a:xfrm>
          <a:prstGeom prst="rect">
            <a:avLst/>
          </a:prstGeom>
          <a:noFill/>
        </p:spPr>
        <p:txBody>
          <a:bodyPr wrap="square" rtlCol="0" anchor="ctr">
            <a:spAutoFit/>
          </a:bodyPr>
          <a:lstStyle/>
          <a:p>
            <a:pPr algn="ctr"/>
            <a:r>
              <a:rPr lang="en-US" sz="1400" dirty="0">
                <a:solidFill>
                  <a:srgbClr val="0077A7"/>
                </a:solidFill>
              </a:rPr>
              <a:t>Top of mind recall of calorie communications</a:t>
            </a:r>
          </a:p>
        </p:txBody>
      </p:sp>
      <p:cxnSp>
        <p:nvCxnSpPr>
          <p:cNvPr id="10" name="Straight Connector 9">
            <a:extLst>
              <a:ext uri="{C183D7F6-B498-43B3-948B-1728B52AA6E4}">
                <adec:decorative xmlns:adec="http://schemas.microsoft.com/office/drawing/2017/decorative" val="1"/>
              </a:ext>
            </a:extLst>
          </p:cNvPr>
          <p:cNvCxnSpPr/>
          <p:nvPr/>
        </p:nvCxnSpPr>
        <p:spPr>
          <a:xfrm>
            <a:off x="5774961" y="1788683"/>
            <a:ext cx="25657" cy="365339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151339" y="3831361"/>
            <a:ext cx="2008295" cy="1823745"/>
          </a:xfrm>
          <a:prstGeom prst="wedgeRoundRectCallou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sz="1500" b="1" dirty="0">
                <a:solidFill>
                  <a:schemeClr val="tx1"/>
                </a:solidFill>
              </a:rPr>
              <a:t>Reducing sugar </a:t>
            </a:r>
          </a:p>
          <a:p>
            <a:pPr algn="ctr"/>
            <a:r>
              <a:rPr lang="en-GB" sz="1500" dirty="0">
                <a:solidFill>
                  <a:schemeClr val="tx1"/>
                </a:solidFill>
              </a:rPr>
              <a:t>“How cereals may seem very healthy however contain lots of sugars” </a:t>
            </a:r>
          </a:p>
          <a:p>
            <a:pPr algn="ctr"/>
            <a:endParaRPr lang="en-GB" sz="500" dirty="0">
              <a:solidFill>
                <a:schemeClr val="tx1"/>
              </a:solidFill>
            </a:endParaRPr>
          </a:p>
          <a:p>
            <a:pPr algn="ctr"/>
            <a:r>
              <a:rPr lang="en-GB" sz="1500" dirty="0">
                <a:solidFill>
                  <a:schemeClr val="tx1"/>
                </a:solidFill>
              </a:rPr>
              <a:t>“Reduced sugar in fizzy drinks”</a:t>
            </a:r>
          </a:p>
        </p:txBody>
      </p:sp>
      <p:sp>
        <p:nvSpPr>
          <p:cNvPr id="12" name="Rounded Rectangular Callout 11"/>
          <p:cNvSpPr/>
          <p:nvPr/>
        </p:nvSpPr>
        <p:spPr>
          <a:xfrm>
            <a:off x="2197335" y="3618333"/>
            <a:ext cx="3488879" cy="1823746"/>
          </a:xfrm>
          <a:prstGeom prst="wedgeRoundRectCallout">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sz="1500" b="1" dirty="0">
                <a:solidFill>
                  <a:schemeClr val="tx1"/>
                </a:solidFill>
              </a:rPr>
              <a:t>Weight and health concerns</a:t>
            </a:r>
          </a:p>
          <a:p>
            <a:pPr algn="ctr"/>
            <a:r>
              <a:rPr lang="en-GB" sz="1500" dirty="0">
                <a:solidFill>
                  <a:schemeClr val="tx1"/>
                </a:solidFill>
              </a:rPr>
              <a:t>“Link between waist size and increased cancer risk”</a:t>
            </a:r>
          </a:p>
          <a:p>
            <a:pPr algn="ctr"/>
            <a:r>
              <a:rPr lang="en-GB" sz="1500" dirty="0">
                <a:solidFill>
                  <a:schemeClr val="tx1"/>
                </a:solidFill>
              </a:rPr>
              <a:t>“On tv advertising the danger of high carbs and sugar and saturated fat, high cholesterol” </a:t>
            </a:r>
          </a:p>
          <a:p>
            <a:pPr algn="ctr"/>
            <a:r>
              <a:rPr lang="en-GB" sz="1500" dirty="0">
                <a:solidFill>
                  <a:schemeClr val="tx1"/>
                </a:solidFill>
              </a:rPr>
              <a:t>“Sugar, carbs and fatty foods causing type2 diabetes and heart disease.”</a:t>
            </a:r>
          </a:p>
        </p:txBody>
      </p:sp>
      <p:sp>
        <p:nvSpPr>
          <p:cNvPr id="14" name="TextBox 13"/>
          <p:cNvSpPr txBox="1"/>
          <p:nvPr/>
        </p:nvSpPr>
        <p:spPr>
          <a:xfrm>
            <a:off x="228691" y="3516847"/>
            <a:ext cx="5508569" cy="276999"/>
          </a:xfrm>
          <a:prstGeom prst="rect">
            <a:avLst/>
          </a:prstGeom>
          <a:noFill/>
        </p:spPr>
        <p:txBody>
          <a:bodyPr wrap="square" rtlCol="0" anchor="ctr">
            <a:spAutoFit/>
          </a:bodyPr>
          <a:lstStyle/>
          <a:p>
            <a:r>
              <a:rPr lang="en-US" sz="1200" dirty="0">
                <a:latin typeface="Calibri Light" panose="020F0302020204030204"/>
              </a:rPr>
              <a:t>Respondent quotes</a:t>
            </a:r>
          </a:p>
        </p:txBody>
      </p:sp>
      <p:sp>
        <p:nvSpPr>
          <p:cNvPr id="16" name="TextBox 15"/>
          <p:cNvSpPr txBox="1"/>
          <p:nvPr/>
        </p:nvSpPr>
        <p:spPr>
          <a:xfrm>
            <a:off x="4371234" y="1907438"/>
            <a:ext cx="1274150" cy="1211476"/>
          </a:xfrm>
          <a:prstGeom prst="rect">
            <a:avLst/>
          </a:prstGeom>
          <a:solidFill>
            <a:schemeClr val="accent5">
              <a:lumMod val="20000"/>
              <a:lumOff val="80000"/>
            </a:schemeClr>
          </a:solidFill>
        </p:spPr>
        <p:txBody>
          <a:bodyPr wrap="square" lIns="36000" tIns="36000" rIns="36000" bIns="36000" rtlCol="0">
            <a:spAutoFit/>
          </a:bodyPr>
          <a:lstStyle/>
          <a:p>
            <a:pPr algn="ctr"/>
            <a:r>
              <a:rPr lang="en-GB" b="1" dirty="0"/>
              <a:t>33% </a:t>
            </a:r>
            <a:r>
              <a:rPr lang="en-GB" sz="1400" dirty="0"/>
              <a:t>said the communications they saw were from the government</a:t>
            </a:r>
          </a:p>
        </p:txBody>
      </p:sp>
      <p:graphicFrame>
        <p:nvGraphicFramePr>
          <p:cNvPr id="18" name="Chart 17" descr="Bar chart"/>
          <p:cNvGraphicFramePr/>
          <p:nvPr>
            <p:extLst>
              <p:ext uri="{D42A27DB-BD31-4B8C-83A1-F6EECF244321}">
                <p14:modId xmlns:p14="http://schemas.microsoft.com/office/powerpoint/2010/main" val="3520730019"/>
              </p:ext>
            </p:extLst>
          </p:nvPr>
        </p:nvGraphicFramePr>
        <p:xfrm>
          <a:off x="5863708" y="1425943"/>
          <a:ext cx="6328291" cy="187953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6192200" y="5380354"/>
            <a:ext cx="3216913" cy="41060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F0000"/>
                </a:solidFill>
              </a:rPr>
              <a:t>Base too low to report source of awareness  at W4 (n37) </a:t>
            </a:r>
          </a:p>
        </p:txBody>
      </p:sp>
      <p:sp>
        <p:nvSpPr>
          <p:cNvPr id="20" name="Rectangle 19"/>
          <p:cNvSpPr/>
          <p:nvPr/>
        </p:nvSpPr>
        <p:spPr>
          <a:xfrm>
            <a:off x="109182" y="5729230"/>
            <a:ext cx="11957313" cy="50679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Although the additional campaign burst will have helped with some awareness and recognition, increased spend will be needed to sustain or increase these levels </a:t>
            </a:r>
          </a:p>
        </p:txBody>
      </p:sp>
      <p:sp>
        <p:nvSpPr>
          <p:cNvPr id="3" name="Title 2"/>
          <p:cNvSpPr>
            <a:spLocks noGrp="1"/>
          </p:cNvSpPr>
          <p:nvPr>
            <p:ph type="title"/>
          </p:nvPr>
        </p:nvSpPr>
        <p:spPr>
          <a:xfrm>
            <a:off x="382465" y="496952"/>
            <a:ext cx="10515600" cy="424732"/>
          </a:xfrm>
        </p:spPr>
        <p:txBody>
          <a:bodyPr/>
          <a:lstStyle/>
          <a:p>
            <a:r>
              <a:rPr lang="en-GB" dirty="0"/>
              <a:t>Awareness and recognition of the campaign remains comparable versus last wave </a:t>
            </a:r>
          </a:p>
        </p:txBody>
      </p:sp>
      <p:sp>
        <p:nvSpPr>
          <p:cNvPr id="8" name="Rectangle 7"/>
          <p:cNvSpPr/>
          <p:nvPr/>
        </p:nvSpPr>
        <p:spPr>
          <a:xfrm>
            <a:off x="5838319" y="1285867"/>
            <a:ext cx="6228176" cy="3373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Prompted recognition (image shown) of Know Your Calories</a:t>
            </a:r>
          </a:p>
        </p:txBody>
      </p:sp>
      <p:sp>
        <p:nvSpPr>
          <p:cNvPr id="22" name="Up Arrow 72">
            <a:extLst>
              <a:ext uri="{FF2B5EF4-FFF2-40B4-BE49-F238E27FC236}">
                <a16:creationId xmlns:a16="http://schemas.microsoft.com/office/drawing/2014/main" id="{89887C45-2336-4611-8FE3-C55FD62B9C68}"/>
              </a:ex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3" name="TextBox 22">
            <a:extLst>
              <a:ext uri="{FF2B5EF4-FFF2-40B4-BE49-F238E27FC236}">
                <a16:creationId xmlns:a16="http://schemas.microsoft.com/office/drawing/2014/main" id="{C241E6F8-9737-4E76-AAC0-6F884BBEBBD7}"/>
              </a:ext>
            </a:extLst>
          </p:cNvPr>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24" name="Up Arrow 72">
            <a:extLst>
              <a:ext uri="{FF2B5EF4-FFF2-40B4-BE49-F238E27FC236}">
                <a16:creationId xmlns:a16="http://schemas.microsoft.com/office/drawing/2014/main" id="{7E9DE573-C298-49FD-871C-459EDFC2A1B4}"/>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25" name="TextBox 24">
            <a:extLst>
              <a:ext uri="{FF2B5EF4-FFF2-40B4-BE49-F238E27FC236}">
                <a16:creationId xmlns:a16="http://schemas.microsoft.com/office/drawing/2014/main" id="{8ADF664D-5A54-44F7-AAF9-C587C142E535}"/>
              </a:ext>
            </a:extLst>
          </p:cNvPr>
          <p:cNvSpPr txBox="1"/>
          <p:nvPr/>
        </p:nvSpPr>
        <p:spPr>
          <a:xfrm>
            <a:off x="10318682" y="5505550"/>
            <a:ext cx="2491557" cy="261610"/>
          </a:xfrm>
          <a:prstGeom prst="rect">
            <a:avLst/>
          </a:prstGeom>
          <a:noFill/>
        </p:spPr>
        <p:txBody>
          <a:bodyPr wrap="square" rtlCol="0">
            <a:spAutoFit/>
          </a:bodyPr>
          <a:lstStyle/>
          <a:p>
            <a:r>
              <a:rPr lang="en-GB" sz="1100" i="1" dirty="0"/>
              <a:t>Larger stim in appendix</a:t>
            </a:r>
          </a:p>
        </p:txBody>
      </p:sp>
      <p:grpSp>
        <p:nvGrpSpPr>
          <p:cNvPr id="27" name="Group 26">
            <a:extLst>
              <a:ext uri="{FF2B5EF4-FFF2-40B4-BE49-F238E27FC236}">
                <a16:creationId xmlns:a16="http://schemas.microsoft.com/office/drawing/2014/main" id="{65F20FF7-16C3-49A1-80F1-59C58E765FB5}"/>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28" name="Freeform: Shape 27">
              <a:extLst>
                <a:ext uri="{FF2B5EF4-FFF2-40B4-BE49-F238E27FC236}">
                  <a16:creationId xmlns:a16="http://schemas.microsoft.com/office/drawing/2014/main" id="{AFF7FB64-361C-413D-BA7F-B7B145FD67FA}"/>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BF08E30-E43D-4435-A54A-10C275A804DB}"/>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8AA1016-6931-44AA-8B5F-38D8CAE83B60}"/>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C385484-D54D-479A-8922-9BC0DD462B7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0BE469A1-4A02-4026-A30E-CAA97C41DC7E}"/>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E49123F-C6F8-4BCF-801A-41182132FC18}"/>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FE58186-94BA-436F-990E-86391419A5BF}"/>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F9983EA-C6FF-45B7-B4A3-EBE3144A49D3}"/>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35244074-31B2-4D1A-9729-9EE12C646468}"/>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1CA2617-DDB9-4E41-A8BD-7B727E511574}"/>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D71D40E-3D7D-473C-B043-DCAC47710990}"/>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53826AF9-3D57-4362-B7E4-E48BD4517707}"/>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52FD1CE-4B4F-407E-9935-DEF98B549505}"/>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B89E8C36-4658-4DED-8798-9E87995AA6C2}"/>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A7EE5BB8-9CE2-46D6-96CF-FD398115B0C2}"/>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82CBD5F8-13BD-43F5-9CFA-DDF8B8032B15}"/>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90BF8670-1A06-4EC4-A54F-BACC0FE243BC}"/>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795FA0E-3120-4707-BD07-D1FD4AEDB088}"/>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C88D0505-AA4A-4661-85D5-1F9B8E8AD7C8}"/>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75A2E9E-575F-4266-AA5B-F40877A01E7C}"/>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39999E7-107F-40A9-9654-9CE96E447AD4}"/>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23CB361-980D-493F-829C-B28014908F0A}"/>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429A41FF-41A9-465B-8B2C-8B98E277B08E}"/>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D62687D-19B9-4162-BEF0-B5BE5AE35E84}"/>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3D847FCA-2032-49AE-9978-503D2736AECF}"/>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048EB957-9E13-4282-9582-697245D4AFAA}"/>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0B5C6D92-4E62-4150-936F-664C254E9C2F}"/>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4E4AC9C7-522E-4347-A422-BEB6FCCBE063}"/>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EE28ECF5-101D-4107-BDDA-5C95964CD138}"/>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1875E51A-21A0-43C6-8B09-53F0314BE75E}"/>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AABE42B3-DEB9-43F2-8611-3A3338BF54E6}"/>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AB3B6CCA-7A8E-4A7B-9BBA-80A0171BEF72}"/>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97BC3A7F-9754-416F-8302-6ECA6F16B25D}"/>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F9CA416A-3679-4E10-B59A-97345D67FF5F}"/>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5FCA10D3-1EA4-47AA-A9B1-85ED232DBBF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D52B285-2369-497C-B199-9833B108EEC5}"/>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6D4A4EFD-4565-478D-B221-1E6C645A2E83}"/>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2132FEAB-6B1D-4123-A8B9-4D1ADDC3CA9A}"/>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6DA514F3-29C3-429E-B793-35D78315FA8C}"/>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2B212174-650B-478D-8C5C-9BCD9E3DE762}"/>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ACE093BC-3EB1-487F-A45E-A2DF46340B13}"/>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4A0819ED-56DD-493A-A1DA-D0EF2B46B43C}"/>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6396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8318622" y="4831729"/>
            <a:ext cx="3606644" cy="1610121"/>
          </a:xfrm>
          <a:prstGeom prst="rect">
            <a:avLst/>
          </a:prstGeom>
          <a:solidFill>
            <a:srgbClr val="CE5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Opportunity to increase importance of message for calories in traffic light labels or other comms</a:t>
            </a:r>
          </a:p>
        </p:txBody>
      </p:sp>
      <p:sp>
        <p:nvSpPr>
          <p:cNvPr id="29" name="Rectangle 28">
            <a:extLst>
              <a:ext uri="{C183D7F6-B498-43B3-948B-1728B52AA6E4}">
                <adec:decorative xmlns:adec="http://schemas.microsoft.com/office/drawing/2017/decorative" val="1"/>
              </a:ext>
            </a:extLst>
          </p:cNvPr>
          <p:cNvSpPr/>
          <p:nvPr/>
        </p:nvSpPr>
        <p:spPr>
          <a:xfrm>
            <a:off x="401128" y="4812373"/>
            <a:ext cx="3976499" cy="1610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Down Arrow 27">
            <a:extLst>
              <a:ext uri="{C183D7F6-B498-43B3-948B-1728B52AA6E4}">
                <adec:decorative xmlns:adec="http://schemas.microsoft.com/office/drawing/2017/decorative" val="1"/>
              </a:ext>
            </a:extLst>
          </p:cNvPr>
          <p:cNvSpPr/>
          <p:nvPr/>
        </p:nvSpPr>
        <p:spPr>
          <a:xfrm>
            <a:off x="1558344" y="4391693"/>
            <a:ext cx="1313645" cy="68681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noFill/>
        </p:spPr>
        <p:txBody>
          <a:bodyPr/>
          <a:lstStyle/>
          <a:p>
            <a:r>
              <a:rPr lang="en-GB" dirty="0"/>
              <a:t>Key Take-outs: Wave 4, May 2019</a:t>
            </a:r>
          </a:p>
        </p:txBody>
      </p:sp>
      <p:grpSp>
        <p:nvGrpSpPr>
          <p:cNvPr id="5" name="Group 4">
            <a:extLst>
              <a:ext uri="{C183D7F6-B498-43B3-948B-1728B52AA6E4}">
                <adec:decorative xmlns:adec="http://schemas.microsoft.com/office/drawing/2017/decorative" val="1"/>
              </a:ext>
            </a:extLst>
          </p:cNvPr>
          <p:cNvGrpSpPr/>
          <p:nvPr/>
        </p:nvGrpSpPr>
        <p:grpSpPr>
          <a:xfrm>
            <a:off x="352442" y="995807"/>
            <a:ext cx="4152569" cy="3688410"/>
            <a:chOff x="1139825" y="1368425"/>
            <a:chExt cx="2301875" cy="2332037"/>
          </a:xfrm>
          <a:solidFill>
            <a:schemeClr val="accent4"/>
          </a:solidFill>
        </p:grpSpPr>
        <p:sp>
          <p:nvSpPr>
            <p:cNvPr id="7" name="Freeform 9"/>
            <p:cNvSpPr>
              <a:spLocks noEditPoints="1"/>
            </p:cNvSpPr>
            <p:nvPr/>
          </p:nvSpPr>
          <p:spPr bwMode="auto">
            <a:xfrm>
              <a:off x="1166813" y="1368425"/>
              <a:ext cx="2238375" cy="360362"/>
            </a:xfrm>
            <a:custGeom>
              <a:avLst/>
              <a:gdLst>
                <a:gd name="T0" fmla="*/ 559 w 801"/>
                <a:gd name="T1" fmla="*/ 4 h 129"/>
                <a:gd name="T2" fmla="*/ 559 w 801"/>
                <a:gd name="T3" fmla="*/ 4 h 129"/>
                <a:gd name="T4" fmla="*/ 786 w 801"/>
                <a:gd name="T5" fmla="*/ 6 h 129"/>
                <a:gd name="T6" fmla="*/ 800 w 801"/>
                <a:gd name="T7" fmla="*/ 129 h 129"/>
                <a:gd name="T8" fmla="*/ 801 w 801"/>
                <a:gd name="T9" fmla="*/ 129 h 129"/>
                <a:gd name="T10" fmla="*/ 786 w 801"/>
                <a:gd name="T11" fmla="*/ 5 h 129"/>
                <a:gd name="T12" fmla="*/ 559 w 801"/>
                <a:gd name="T13" fmla="*/ 4 h 129"/>
                <a:gd name="T14" fmla="*/ 0 w 801"/>
                <a:gd name="T15" fmla="*/ 0 h 129"/>
                <a:gd name="T16" fmla="*/ 0 w 801"/>
                <a:gd name="T17" fmla="*/ 0 h 129"/>
                <a:gd name="T18" fmla="*/ 204 w 801"/>
                <a:gd name="T19" fmla="*/ 2 h 129"/>
                <a:gd name="T20" fmla="*/ 203 w 801"/>
                <a:gd name="T21" fmla="*/ 1 h 129"/>
                <a:gd name="T22" fmla="*/ 0 w 801"/>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1" h="129">
                  <a:moveTo>
                    <a:pt x="559" y="4"/>
                  </a:moveTo>
                  <a:cubicBezTo>
                    <a:pt x="559" y="4"/>
                    <a:pt x="559" y="4"/>
                    <a:pt x="559" y="4"/>
                  </a:cubicBezTo>
                  <a:cubicBezTo>
                    <a:pt x="786" y="6"/>
                    <a:pt x="786" y="6"/>
                    <a:pt x="786" y="6"/>
                  </a:cubicBezTo>
                  <a:cubicBezTo>
                    <a:pt x="786" y="6"/>
                    <a:pt x="798" y="58"/>
                    <a:pt x="800" y="129"/>
                  </a:cubicBezTo>
                  <a:cubicBezTo>
                    <a:pt x="801" y="129"/>
                    <a:pt x="801" y="129"/>
                    <a:pt x="801" y="129"/>
                  </a:cubicBezTo>
                  <a:cubicBezTo>
                    <a:pt x="800" y="58"/>
                    <a:pt x="786" y="5"/>
                    <a:pt x="786" y="5"/>
                  </a:cubicBezTo>
                  <a:cubicBezTo>
                    <a:pt x="559" y="4"/>
                    <a:pt x="559" y="4"/>
                    <a:pt x="559" y="4"/>
                  </a:cubicBezTo>
                  <a:moveTo>
                    <a:pt x="0" y="0"/>
                  </a:moveTo>
                  <a:cubicBezTo>
                    <a:pt x="0" y="0"/>
                    <a:pt x="0" y="0"/>
                    <a:pt x="0" y="0"/>
                  </a:cubicBezTo>
                  <a:cubicBezTo>
                    <a:pt x="204" y="2"/>
                    <a:pt x="204" y="2"/>
                    <a:pt x="204" y="2"/>
                  </a:cubicBezTo>
                  <a:cubicBezTo>
                    <a:pt x="203" y="1"/>
                    <a:pt x="203" y="1"/>
                    <a:pt x="203"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10"/>
            <p:cNvSpPr>
              <a:spLocks/>
            </p:cNvSpPr>
            <p:nvPr/>
          </p:nvSpPr>
          <p:spPr bwMode="auto">
            <a:xfrm>
              <a:off x="1166813" y="1368425"/>
              <a:ext cx="2235200" cy="360362"/>
            </a:xfrm>
            <a:custGeom>
              <a:avLst/>
              <a:gdLst>
                <a:gd name="T0" fmla="*/ 0 w 800"/>
                <a:gd name="T1" fmla="*/ 0 h 129"/>
                <a:gd name="T2" fmla="*/ 13 w 800"/>
                <a:gd name="T3" fmla="*/ 129 h 129"/>
                <a:gd name="T4" fmla="*/ 800 w 800"/>
                <a:gd name="T5" fmla="*/ 129 h 129"/>
                <a:gd name="T6" fmla="*/ 786 w 800"/>
                <a:gd name="T7" fmla="*/ 6 h 129"/>
                <a:gd name="T8" fmla="*/ 559 w 800"/>
                <a:gd name="T9" fmla="*/ 4 h 129"/>
                <a:gd name="T10" fmla="*/ 546 w 800"/>
                <a:gd name="T11" fmla="*/ 21 h 129"/>
                <a:gd name="T12" fmla="*/ 577 w 800"/>
                <a:gd name="T13" fmla="*/ 28 h 129"/>
                <a:gd name="T14" fmla="*/ 257 w 800"/>
                <a:gd name="T15" fmla="*/ 70 h 129"/>
                <a:gd name="T16" fmla="*/ 227 w 800"/>
                <a:gd name="T17" fmla="*/ 69 h 129"/>
                <a:gd name="T18" fmla="*/ 237 w 800"/>
                <a:gd name="T19" fmla="*/ 42 h 129"/>
                <a:gd name="T20" fmla="*/ 211 w 800"/>
                <a:gd name="T21" fmla="*/ 38 h 129"/>
                <a:gd name="T22" fmla="*/ 223 w 800"/>
                <a:gd name="T23" fmla="*/ 16 h 129"/>
                <a:gd name="T24" fmla="*/ 204 w 800"/>
                <a:gd name="T25" fmla="*/ 2 h 129"/>
                <a:gd name="T26" fmla="*/ 0 w 800"/>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29">
                  <a:moveTo>
                    <a:pt x="0" y="0"/>
                  </a:moveTo>
                  <a:cubicBezTo>
                    <a:pt x="7" y="42"/>
                    <a:pt x="11" y="86"/>
                    <a:pt x="13" y="129"/>
                  </a:cubicBezTo>
                  <a:cubicBezTo>
                    <a:pt x="800" y="129"/>
                    <a:pt x="800" y="129"/>
                    <a:pt x="800" y="129"/>
                  </a:cubicBezTo>
                  <a:cubicBezTo>
                    <a:pt x="798" y="58"/>
                    <a:pt x="786" y="6"/>
                    <a:pt x="786" y="6"/>
                  </a:cubicBezTo>
                  <a:cubicBezTo>
                    <a:pt x="559" y="4"/>
                    <a:pt x="559" y="4"/>
                    <a:pt x="559" y="4"/>
                  </a:cubicBezTo>
                  <a:cubicBezTo>
                    <a:pt x="546" y="21"/>
                    <a:pt x="546" y="21"/>
                    <a:pt x="546" y="21"/>
                  </a:cubicBezTo>
                  <a:cubicBezTo>
                    <a:pt x="577" y="28"/>
                    <a:pt x="577" y="28"/>
                    <a:pt x="577" y="28"/>
                  </a:cubicBezTo>
                  <a:cubicBezTo>
                    <a:pt x="577" y="28"/>
                    <a:pt x="434" y="70"/>
                    <a:pt x="257" y="70"/>
                  </a:cubicBezTo>
                  <a:cubicBezTo>
                    <a:pt x="247" y="70"/>
                    <a:pt x="237" y="70"/>
                    <a:pt x="227" y="69"/>
                  </a:cubicBezTo>
                  <a:cubicBezTo>
                    <a:pt x="237" y="42"/>
                    <a:pt x="237" y="42"/>
                    <a:pt x="237" y="42"/>
                  </a:cubicBezTo>
                  <a:cubicBezTo>
                    <a:pt x="211" y="38"/>
                    <a:pt x="211" y="38"/>
                    <a:pt x="211" y="38"/>
                  </a:cubicBezTo>
                  <a:cubicBezTo>
                    <a:pt x="223" y="16"/>
                    <a:pt x="223" y="16"/>
                    <a:pt x="223" y="16"/>
                  </a:cubicBezTo>
                  <a:cubicBezTo>
                    <a:pt x="204" y="2"/>
                    <a:pt x="204" y="2"/>
                    <a:pt x="20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5"/>
            <p:cNvSpPr>
              <a:spLocks/>
            </p:cNvSpPr>
            <p:nvPr/>
          </p:nvSpPr>
          <p:spPr bwMode="auto">
            <a:xfrm>
              <a:off x="1139825" y="1368425"/>
              <a:ext cx="2301875" cy="2332037"/>
            </a:xfrm>
            <a:custGeom>
              <a:avLst/>
              <a:gdLst>
                <a:gd name="T0" fmla="*/ 796 w 824"/>
                <a:gd name="T1" fmla="*/ 6 h 834"/>
                <a:gd name="T2" fmla="*/ 803 w 824"/>
                <a:gd name="T3" fmla="*/ 245 h 834"/>
                <a:gd name="T4" fmla="*/ 796 w 824"/>
                <a:gd name="T5" fmla="*/ 790 h 834"/>
                <a:gd name="T6" fmla="*/ 411 w 824"/>
                <a:gd name="T7" fmla="*/ 807 h 834"/>
                <a:gd name="T8" fmla="*/ 0 w 824"/>
                <a:gd name="T9" fmla="*/ 656 h 834"/>
                <a:gd name="T10" fmla="*/ 10 w 824"/>
                <a:gd name="T11" fmla="*/ 0 h 834"/>
                <a:gd name="T12" fmla="*/ 796 w 824"/>
                <a:gd name="T13" fmla="*/ 6 h 834"/>
              </a:gdLst>
              <a:ahLst/>
              <a:cxnLst>
                <a:cxn ang="0">
                  <a:pos x="T0" y="T1"/>
                </a:cxn>
                <a:cxn ang="0">
                  <a:pos x="T2" y="T3"/>
                </a:cxn>
                <a:cxn ang="0">
                  <a:pos x="T4" y="T5"/>
                </a:cxn>
                <a:cxn ang="0">
                  <a:pos x="T6" y="T7"/>
                </a:cxn>
                <a:cxn ang="0">
                  <a:pos x="T8" y="T9"/>
                </a:cxn>
                <a:cxn ang="0">
                  <a:pos x="T10" y="T11"/>
                </a:cxn>
                <a:cxn ang="0">
                  <a:pos x="T12" y="T13"/>
                </a:cxn>
              </a:cxnLst>
              <a:rect l="0" t="0" r="r" b="b"/>
              <a:pathLst>
                <a:path w="824" h="834">
                  <a:moveTo>
                    <a:pt x="796" y="6"/>
                  </a:moveTo>
                  <a:cubicBezTo>
                    <a:pt x="796" y="6"/>
                    <a:pt x="824" y="121"/>
                    <a:pt x="803" y="245"/>
                  </a:cubicBezTo>
                  <a:cubicBezTo>
                    <a:pt x="783" y="368"/>
                    <a:pt x="796" y="790"/>
                    <a:pt x="796" y="790"/>
                  </a:cubicBezTo>
                  <a:cubicBezTo>
                    <a:pt x="796" y="790"/>
                    <a:pt x="669" y="766"/>
                    <a:pt x="411" y="807"/>
                  </a:cubicBezTo>
                  <a:cubicBezTo>
                    <a:pt x="239" y="834"/>
                    <a:pt x="59" y="752"/>
                    <a:pt x="0" y="656"/>
                  </a:cubicBezTo>
                  <a:cubicBezTo>
                    <a:pt x="0" y="656"/>
                    <a:pt x="51" y="300"/>
                    <a:pt x="10" y="0"/>
                  </a:cubicBezTo>
                  <a:cubicBezTo>
                    <a:pt x="796" y="6"/>
                    <a:pt x="796" y="6"/>
                    <a:pt x="796"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13"/>
            <p:cNvSpPr>
              <a:spLocks/>
            </p:cNvSpPr>
            <p:nvPr/>
          </p:nvSpPr>
          <p:spPr bwMode="auto">
            <a:xfrm>
              <a:off x="1735138" y="1371600"/>
              <a:ext cx="993775" cy="7937"/>
            </a:xfrm>
            <a:custGeom>
              <a:avLst/>
              <a:gdLst>
                <a:gd name="T0" fmla="*/ 0 w 626"/>
                <a:gd name="T1" fmla="*/ 0 h 5"/>
                <a:gd name="T2" fmla="*/ 1 w 626"/>
                <a:gd name="T3" fmla="*/ 2 h 5"/>
                <a:gd name="T4" fmla="*/ 626 w 626"/>
                <a:gd name="T5" fmla="*/ 5 h 5"/>
                <a:gd name="T6" fmla="*/ 626 w 626"/>
                <a:gd name="T7" fmla="*/ 5 h 5"/>
                <a:gd name="T8" fmla="*/ 0 w 626"/>
                <a:gd name="T9" fmla="*/ 0 h 5"/>
              </a:gdLst>
              <a:ahLst/>
              <a:cxnLst>
                <a:cxn ang="0">
                  <a:pos x="T0" y="T1"/>
                </a:cxn>
                <a:cxn ang="0">
                  <a:pos x="T2" y="T3"/>
                </a:cxn>
                <a:cxn ang="0">
                  <a:pos x="T4" y="T5"/>
                </a:cxn>
                <a:cxn ang="0">
                  <a:pos x="T6" y="T7"/>
                </a:cxn>
                <a:cxn ang="0">
                  <a:pos x="T8" y="T9"/>
                </a:cxn>
              </a:cxnLst>
              <a:rect l="0" t="0" r="r" b="b"/>
              <a:pathLst>
                <a:path w="626" h="5">
                  <a:moveTo>
                    <a:pt x="0" y="0"/>
                  </a:moveTo>
                  <a:lnTo>
                    <a:pt x="1" y="2"/>
                  </a:lnTo>
                  <a:lnTo>
                    <a:pt x="626" y="5"/>
                  </a:lnTo>
                  <a:lnTo>
                    <a:pt x="626"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 name="TextBox 10"/>
          <p:cNvSpPr txBox="1"/>
          <p:nvPr/>
        </p:nvSpPr>
        <p:spPr>
          <a:xfrm>
            <a:off x="665505" y="1083309"/>
            <a:ext cx="3532462" cy="3200876"/>
          </a:xfrm>
          <a:prstGeom prst="rect">
            <a:avLst/>
          </a:prstGeom>
          <a:noFill/>
        </p:spPr>
        <p:txBody>
          <a:bodyPr wrap="square" rtlCol="0">
            <a:spAutoFit/>
          </a:bodyPr>
          <a:lstStyle/>
          <a:p>
            <a:pPr algn="ctr">
              <a:defRPr/>
            </a:pPr>
            <a:r>
              <a:rPr lang="en-GB" sz="2000" b="1" dirty="0"/>
              <a:t>Building awareness</a:t>
            </a:r>
          </a:p>
          <a:p>
            <a:pPr algn="ctr">
              <a:defRPr/>
            </a:pPr>
            <a:endParaRPr lang="en-GB" sz="2000" b="1" dirty="0"/>
          </a:p>
          <a:p>
            <a:pPr algn="ctr">
              <a:defRPr/>
            </a:pPr>
            <a:r>
              <a:rPr lang="en-GB" dirty="0"/>
              <a:t>Awareness of calorie communications (both spontaneous and prompted) is stable versus previous waves and remains low overall</a:t>
            </a:r>
          </a:p>
          <a:p>
            <a:pPr algn="ctr">
              <a:defRPr/>
            </a:pPr>
            <a:endParaRPr lang="en-GB" dirty="0"/>
          </a:p>
          <a:p>
            <a:pPr algn="ctr">
              <a:defRPr/>
            </a:pPr>
            <a:r>
              <a:rPr lang="en-GB" dirty="0"/>
              <a:t>Recognition of the traffic light labelling remains strong and sees a directional increase in this wave</a:t>
            </a:r>
          </a:p>
        </p:txBody>
      </p:sp>
      <p:sp>
        <p:nvSpPr>
          <p:cNvPr id="3" name="Oval 2"/>
          <p:cNvSpPr/>
          <p:nvPr/>
        </p:nvSpPr>
        <p:spPr>
          <a:xfrm>
            <a:off x="126155" y="883595"/>
            <a:ext cx="543635" cy="515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p>
        </p:txBody>
      </p:sp>
      <p:sp>
        <p:nvSpPr>
          <p:cNvPr id="6" name="Rectangle 5"/>
          <p:cNvSpPr/>
          <p:nvPr/>
        </p:nvSpPr>
        <p:spPr>
          <a:xfrm>
            <a:off x="485775" y="5045523"/>
            <a:ext cx="3885175" cy="1200329"/>
          </a:xfrm>
          <a:prstGeom prst="rect">
            <a:avLst/>
          </a:prstGeom>
        </p:spPr>
        <p:txBody>
          <a:bodyPr wrap="square">
            <a:spAutoFit/>
          </a:bodyPr>
          <a:lstStyle/>
          <a:p>
            <a:pPr lvl="0" algn="ctr">
              <a:defRPr/>
            </a:pPr>
            <a:r>
              <a:rPr lang="en-GB" b="1" dirty="0">
                <a:solidFill>
                  <a:prstClr val="black"/>
                </a:solidFill>
              </a:rPr>
              <a:t>Continued campaign activity which is more targeted will be necessary in order to maintain or build on awareness and recall of the campaign </a:t>
            </a:r>
          </a:p>
        </p:txBody>
      </p:sp>
      <p:sp>
        <p:nvSpPr>
          <p:cNvPr id="31" name="Rectangle 30">
            <a:extLst>
              <a:ext uri="{C183D7F6-B498-43B3-948B-1728B52AA6E4}">
                <adec:decorative xmlns:adec="http://schemas.microsoft.com/office/drawing/2017/decorative" val="1"/>
              </a:ext>
            </a:extLst>
          </p:cNvPr>
          <p:cNvSpPr/>
          <p:nvPr/>
        </p:nvSpPr>
        <p:spPr>
          <a:xfrm>
            <a:off x="4541464" y="4812372"/>
            <a:ext cx="3606644" cy="1610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a:extLst>
              <a:ext uri="{C183D7F6-B498-43B3-948B-1728B52AA6E4}">
                <adec:decorative xmlns:adec="http://schemas.microsoft.com/office/drawing/2017/decorative" val="1"/>
              </a:ext>
            </a:extLst>
          </p:cNvPr>
          <p:cNvSpPr/>
          <p:nvPr/>
        </p:nvSpPr>
        <p:spPr>
          <a:xfrm>
            <a:off x="5598549" y="4456088"/>
            <a:ext cx="1313645" cy="68681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C183D7F6-B498-43B3-948B-1728B52AA6E4}">
                <adec:decorative xmlns:adec="http://schemas.microsoft.com/office/drawing/2017/decorative" val="1"/>
              </a:ext>
            </a:extLst>
          </p:cNvPr>
          <p:cNvGrpSpPr/>
          <p:nvPr/>
        </p:nvGrpSpPr>
        <p:grpSpPr>
          <a:xfrm>
            <a:off x="4523055" y="995807"/>
            <a:ext cx="3650956" cy="3690981"/>
            <a:chOff x="1139825" y="1368425"/>
            <a:chExt cx="2301875" cy="2332037"/>
          </a:xfrm>
          <a:solidFill>
            <a:schemeClr val="accent2"/>
          </a:solidFill>
        </p:grpSpPr>
        <p:sp>
          <p:nvSpPr>
            <p:cNvPr id="13" name="Freeform 9"/>
            <p:cNvSpPr>
              <a:spLocks noEditPoints="1"/>
            </p:cNvSpPr>
            <p:nvPr/>
          </p:nvSpPr>
          <p:spPr bwMode="auto">
            <a:xfrm>
              <a:off x="1166813" y="1368425"/>
              <a:ext cx="2238375" cy="360362"/>
            </a:xfrm>
            <a:custGeom>
              <a:avLst/>
              <a:gdLst>
                <a:gd name="T0" fmla="*/ 559 w 801"/>
                <a:gd name="T1" fmla="*/ 4 h 129"/>
                <a:gd name="T2" fmla="*/ 559 w 801"/>
                <a:gd name="T3" fmla="*/ 4 h 129"/>
                <a:gd name="T4" fmla="*/ 786 w 801"/>
                <a:gd name="T5" fmla="*/ 6 h 129"/>
                <a:gd name="T6" fmla="*/ 800 w 801"/>
                <a:gd name="T7" fmla="*/ 129 h 129"/>
                <a:gd name="T8" fmla="*/ 801 w 801"/>
                <a:gd name="T9" fmla="*/ 129 h 129"/>
                <a:gd name="T10" fmla="*/ 786 w 801"/>
                <a:gd name="T11" fmla="*/ 5 h 129"/>
                <a:gd name="T12" fmla="*/ 559 w 801"/>
                <a:gd name="T13" fmla="*/ 4 h 129"/>
                <a:gd name="T14" fmla="*/ 0 w 801"/>
                <a:gd name="T15" fmla="*/ 0 h 129"/>
                <a:gd name="T16" fmla="*/ 0 w 801"/>
                <a:gd name="T17" fmla="*/ 0 h 129"/>
                <a:gd name="T18" fmla="*/ 204 w 801"/>
                <a:gd name="T19" fmla="*/ 2 h 129"/>
                <a:gd name="T20" fmla="*/ 203 w 801"/>
                <a:gd name="T21" fmla="*/ 1 h 129"/>
                <a:gd name="T22" fmla="*/ 0 w 801"/>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1" h="129">
                  <a:moveTo>
                    <a:pt x="559" y="4"/>
                  </a:moveTo>
                  <a:cubicBezTo>
                    <a:pt x="559" y="4"/>
                    <a:pt x="559" y="4"/>
                    <a:pt x="559" y="4"/>
                  </a:cubicBezTo>
                  <a:cubicBezTo>
                    <a:pt x="786" y="6"/>
                    <a:pt x="786" y="6"/>
                    <a:pt x="786" y="6"/>
                  </a:cubicBezTo>
                  <a:cubicBezTo>
                    <a:pt x="786" y="6"/>
                    <a:pt x="798" y="58"/>
                    <a:pt x="800" y="129"/>
                  </a:cubicBezTo>
                  <a:cubicBezTo>
                    <a:pt x="801" y="129"/>
                    <a:pt x="801" y="129"/>
                    <a:pt x="801" y="129"/>
                  </a:cubicBezTo>
                  <a:cubicBezTo>
                    <a:pt x="800" y="58"/>
                    <a:pt x="786" y="5"/>
                    <a:pt x="786" y="5"/>
                  </a:cubicBezTo>
                  <a:cubicBezTo>
                    <a:pt x="559" y="4"/>
                    <a:pt x="559" y="4"/>
                    <a:pt x="559" y="4"/>
                  </a:cubicBezTo>
                  <a:moveTo>
                    <a:pt x="0" y="0"/>
                  </a:moveTo>
                  <a:cubicBezTo>
                    <a:pt x="0" y="0"/>
                    <a:pt x="0" y="0"/>
                    <a:pt x="0" y="0"/>
                  </a:cubicBezTo>
                  <a:cubicBezTo>
                    <a:pt x="204" y="2"/>
                    <a:pt x="204" y="2"/>
                    <a:pt x="204" y="2"/>
                  </a:cubicBezTo>
                  <a:cubicBezTo>
                    <a:pt x="203" y="1"/>
                    <a:pt x="203" y="1"/>
                    <a:pt x="203"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0"/>
            <p:cNvSpPr>
              <a:spLocks/>
            </p:cNvSpPr>
            <p:nvPr/>
          </p:nvSpPr>
          <p:spPr bwMode="auto">
            <a:xfrm>
              <a:off x="1166813" y="1368425"/>
              <a:ext cx="2235200" cy="360362"/>
            </a:xfrm>
            <a:custGeom>
              <a:avLst/>
              <a:gdLst>
                <a:gd name="T0" fmla="*/ 0 w 800"/>
                <a:gd name="T1" fmla="*/ 0 h 129"/>
                <a:gd name="T2" fmla="*/ 13 w 800"/>
                <a:gd name="T3" fmla="*/ 129 h 129"/>
                <a:gd name="T4" fmla="*/ 800 w 800"/>
                <a:gd name="T5" fmla="*/ 129 h 129"/>
                <a:gd name="T6" fmla="*/ 786 w 800"/>
                <a:gd name="T7" fmla="*/ 6 h 129"/>
                <a:gd name="T8" fmla="*/ 559 w 800"/>
                <a:gd name="T9" fmla="*/ 4 h 129"/>
                <a:gd name="T10" fmla="*/ 546 w 800"/>
                <a:gd name="T11" fmla="*/ 21 h 129"/>
                <a:gd name="T12" fmla="*/ 577 w 800"/>
                <a:gd name="T13" fmla="*/ 28 h 129"/>
                <a:gd name="T14" fmla="*/ 257 w 800"/>
                <a:gd name="T15" fmla="*/ 70 h 129"/>
                <a:gd name="T16" fmla="*/ 227 w 800"/>
                <a:gd name="T17" fmla="*/ 69 h 129"/>
                <a:gd name="T18" fmla="*/ 237 w 800"/>
                <a:gd name="T19" fmla="*/ 42 h 129"/>
                <a:gd name="T20" fmla="*/ 211 w 800"/>
                <a:gd name="T21" fmla="*/ 38 h 129"/>
                <a:gd name="T22" fmla="*/ 223 w 800"/>
                <a:gd name="T23" fmla="*/ 16 h 129"/>
                <a:gd name="T24" fmla="*/ 204 w 800"/>
                <a:gd name="T25" fmla="*/ 2 h 129"/>
                <a:gd name="T26" fmla="*/ 0 w 800"/>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29">
                  <a:moveTo>
                    <a:pt x="0" y="0"/>
                  </a:moveTo>
                  <a:cubicBezTo>
                    <a:pt x="7" y="42"/>
                    <a:pt x="11" y="86"/>
                    <a:pt x="13" y="129"/>
                  </a:cubicBezTo>
                  <a:cubicBezTo>
                    <a:pt x="800" y="129"/>
                    <a:pt x="800" y="129"/>
                    <a:pt x="800" y="129"/>
                  </a:cubicBezTo>
                  <a:cubicBezTo>
                    <a:pt x="798" y="58"/>
                    <a:pt x="786" y="6"/>
                    <a:pt x="786" y="6"/>
                  </a:cubicBezTo>
                  <a:cubicBezTo>
                    <a:pt x="559" y="4"/>
                    <a:pt x="559" y="4"/>
                    <a:pt x="559" y="4"/>
                  </a:cubicBezTo>
                  <a:cubicBezTo>
                    <a:pt x="546" y="21"/>
                    <a:pt x="546" y="21"/>
                    <a:pt x="546" y="21"/>
                  </a:cubicBezTo>
                  <a:cubicBezTo>
                    <a:pt x="577" y="28"/>
                    <a:pt x="577" y="28"/>
                    <a:pt x="577" y="28"/>
                  </a:cubicBezTo>
                  <a:cubicBezTo>
                    <a:pt x="577" y="28"/>
                    <a:pt x="434" y="70"/>
                    <a:pt x="257" y="70"/>
                  </a:cubicBezTo>
                  <a:cubicBezTo>
                    <a:pt x="247" y="70"/>
                    <a:pt x="237" y="70"/>
                    <a:pt x="227" y="69"/>
                  </a:cubicBezTo>
                  <a:cubicBezTo>
                    <a:pt x="237" y="42"/>
                    <a:pt x="237" y="42"/>
                    <a:pt x="237" y="42"/>
                  </a:cubicBezTo>
                  <a:cubicBezTo>
                    <a:pt x="211" y="38"/>
                    <a:pt x="211" y="38"/>
                    <a:pt x="211" y="38"/>
                  </a:cubicBezTo>
                  <a:cubicBezTo>
                    <a:pt x="223" y="16"/>
                    <a:pt x="223" y="16"/>
                    <a:pt x="223" y="16"/>
                  </a:cubicBezTo>
                  <a:cubicBezTo>
                    <a:pt x="204" y="2"/>
                    <a:pt x="204" y="2"/>
                    <a:pt x="20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5"/>
            <p:cNvSpPr>
              <a:spLocks/>
            </p:cNvSpPr>
            <p:nvPr/>
          </p:nvSpPr>
          <p:spPr bwMode="auto">
            <a:xfrm>
              <a:off x="1139825" y="1368425"/>
              <a:ext cx="2301875" cy="2332037"/>
            </a:xfrm>
            <a:custGeom>
              <a:avLst/>
              <a:gdLst>
                <a:gd name="T0" fmla="*/ 796 w 824"/>
                <a:gd name="T1" fmla="*/ 6 h 834"/>
                <a:gd name="T2" fmla="*/ 803 w 824"/>
                <a:gd name="T3" fmla="*/ 245 h 834"/>
                <a:gd name="T4" fmla="*/ 796 w 824"/>
                <a:gd name="T5" fmla="*/ 790 h 834"/>
                <a:gd name="T6" fmla="*/ 411 w 824"/>
                <a:gd name="T7" fmla="*/ 807 h 834"/>
                <a:gd name="T8" fmla="*/ 0 w 824"/>
                <a:gd name="T9" fmla="*/ 656 h 834"/>
                <a:gd name="T10" fmla="*/ 10 w 824"/>
                <a:gd name="T11" fmla="*/ 0 h 834"/>
                <a:gd name="T12" fmla="*/ 796 w 824"/>
                <a:gd name="T13" fmla="*/ 6 h 834"/>
              </a:gdLst>
              <a:ahLst/>
              <a:cxnLst>
                <a:cxn ang="0">
                  <a:pos x="T0" y="T1"/>
                </a:cxn>
                <a:cxn ang="0">
                  <a:pos x="T2" y="T3"/>
                </a:cxn>
                <a:cxn ang="0">
                  <a:pos x="T4" y="T5"/>
                </a:cxn>
                <a:cxn ang="0">
                  <a:pos x="T6" y="T7"/>
                </a:cxn>
                <a:cxn ang="0">
                  <a:pos x="T8" y="T9"/>
                </a:cxn>
                <a:cxn ang="0">
                  <a:pos x="T10" y="T11"/>
                </a:cxn>
                <a:cxn ang="0">
                  <a:pos x="T12" y="T13"/>
                </a:cxn>
              </a:cxnLst>
              <a:rect l="0" t="0" r="r" b="b"/>
              <a:pathLst>
                <a:path w="824" h="834">
                  <a:moveTo>
                    <a:pt x="796" y="6"/>
                  </a:moveTo>
                  <a:cubicBezTo>
                    <a:pt x="796" y="6"/>
                    <a:pt x="824" y="121"/>
                    <a:pt x="803" y="245"/>
                  </a:cubicBezTo>
                  <a:cubicBezTo>
                    <a:pt x="783" y="368"/>
                    <a:pt x="796" y="790"/>
                    <a:pt x="796" y="790"/>
                  </a:cubicBezTo>
                  <a:cubicBezTo>
                    <a:pt x="796" y="790"/>
                    <a:pt x="669" y="766"/>
                    <a:pt x="411" y="807"/>
                  </a:cubicBezTo>
                  <a:cubicBezTo>
                    <a:pt x="239" y="834"/>
                    <a:pt x="59" y="752"/>
                    <a:pt x="0" y="656"/>
                  </a:cubicBezTo>
                  <a:cubicBezTo>
                    <a:pt x="0" y="656"/>
                    <a:pt x="51" y="300"/>
                    <a:pt x="10" y="0"/>
                  </a:cubicBezTo>
                  <a:cubicBezTo>
                    <a:pt x="796" y="6"/>
                    <a:pt x="796" y="6"/>
                    <a:pt x="796"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3"/>
            <p:cNvSpPr>
              <a:spLocks/>
            </p:cNvSpPr>
            <p:nvPr/>
          </p:nvSpPr>
          <p:spPr bwMode="auto">
            <a:xfrm>
              <a:off x="1735138" y="1371600"/>
              <a:ext cx="993775" cy="7937"/>
            </a:xfrm>
            <a:custGeom>
              <a:avLst/>
              <a:gdLst>
                <a:gd name="T0" fmla="*/ 0 w 626"/>
                <a:gd name="T1" fmla="*/ 0 h 5"/>
                <a:gd name="T2" fmla="*/ 1 w 626"/>
                <a:gd name="T3" fmla="*/ 2 h 5"/>
                <a:gd name="T4" fmla="*/ 626 w 626"/>
                <a:gd name="T5" fmla="*/ 5 h 5"/>
                <a:gd name="T6" fmla="*/ 626 w 626"/>
                <a:gd name="T7" fmla="*/ 5 h 5"/>
                <a:gd name="T8" fmla="*/ 0 w 626"/>
                <a:gd name="T9" fmla="*/ 0 h 5"/>
              </a:gdLst>
              <a:ahLst/>
              <a:cxnLst>
                <a:cxn ang="0">
                  <a:pos x="T0" y="T1"/>
                </a:cxn>
                <a:cxn ang="0">
                  <a:pos x="T2" y="T3"/>
                </a:cxn>
                <a:cxn ang="0">
                  <a:pos x="T4" y="T5"/>
                </a:cxn>
                <a:cxn ang="0">
                  <a:pos x="T6" y="T7"/>
                </a:cxn>
                <a:cxn ang="0">
                  <a:pos x="T8" y="T9"/>
                </a:cxn>
              </a:cxnLst>
              <a:rect l="0" t="0" r="r" b="b"/>
              <a:pathLst>
                <a:path w="626" h="5">
                  <a:moveTo>
                    <a:pt x="0" y="0"/>
                  </a:moveTo>
                  <a:lnTo>
                    <a:pt x="1" y="2"/>
                  </a:lnTo>
                  <a:lnTo>
                    <a:pt x="626" y="5"/>
                  </a:lnTo>
                  <a:lnTo>
                    <a:pt x="626"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2" name="TextBox 21">
            <a:extLst>
              <a:ext uri="{C183D7F6-B498-43B3-948B-1728B52AA6E4}">
                <adec:decorative xmlns:adec="http://schemas.microsoft.com/office/drawing/2017/decorative" val="1"/>
              </a:ext>
            </a:extLst>
          </p:cNvPr>
          <p:cNvSpPr txBox="1"/>
          <p:nvPr/>
        </p:nvSpPr>
        <p:spPr>
          <a:xfrm>
            <a:off x="4553204" y="1650219"/>
            <a:ext cx="3613827" cy="369332"/>
          </a:xfrm>
          <a:prstGeom prst="rect">
            <a:avLst/>
          </a:prstGeom>
          <a:noFill/>
        </p:spPr>
        <p:txBody>
          <a:bodyPr wrap="square" rtlCol="0">
            <a:spAutoFit/>
          </a:bodyPr>
          <a:lstStyle/>
          <a:p>
            <a:pPr algn="ctr"/>
            <a:r>
              <a:rPr lang="en-GB" dirty="0"/>
              <a:t>      </a:t>
            </a:r>
            <a:endParaRPr lang="en-GB" b="1" dirty="0"/>
          </a:p>
        </p:txBody>
      </p:sp>
      <p:sp>
        <p:nvSpPr>
          <p:cNvPr id="25" name="Oval 24"/>
          <p:cNvSpPr/>
          <p:nvPr/>
        </p:nvSpPr>
        <p:spPr>
          <a:xfrm>
            <a:off x="4438631" y="959705"/>
            <a:ext cx="543635" cy="515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p>
        </p:txBody>
      </p:sp>
      <p:sp>
        <p:nvSpPr>
          <p:cNvPr id="33" name="Rectangle 32"/>
          <p:cNvSpPr/>
          <p:nvPr/>
        </p:nvSpPr>
        <p:spPr>
          <a:xfrm>
            <a:off x="4548141" y="5065234"/>
            <a:ext cx="3599968" cy="1200329"/>
          </a:xfrm>
          <a:prstGeom prst="rect">
            <a:avLst/>
          </a:prstGeom>
        </p:spPr>
        <p:txBody>
          <a:bodyPr wrap="square">
            <a:spAutoFit/>
          </a:bodyPr>
          <a:lstStyle/>
          <a:p>
            <a:pPr algn="ctr"/>
            <a:r>
              <a:rPr lang="en-GB" b="1" dirty="0"/>
              <a:t>Men still are less likely to know their calorie RDA, so an opportunity to increase message targeting amongst men </a:t>
            </a:r>
          </a:p>
        </p:txBody>
      </p:sp>
      <p:sp>
        <p:nvSpPr>
          <p:cNvPr id="36" name="Down Arrow 35">
            <a:extLst>
              <a:ext uri="{C183D7F6-B498-43B3-948B-1728B52AA6E4}">
                <adec:decorative xmlns:adec="http://schemas.microsoft.com/office/drawing/2017/decorative" val="1"/>
              </a:ext>
            </a:extLst>
          </p:cNvPr>
          <p:cNvSpPr/>
          <p:nvPr/>
        </p:nvSpPr>
        <p:spPr>
          <a:xfrm>
            <a:off x="9443030" y="4468966"/>
            <a:ext cx="1313645" cy="686812"/>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C183D7F6-B498-43B3-948B-1728B52AA6E4}">
                <adec:decorative xmlns:adec="http://schemas.microsoft.com/office/drawing/2017/decorative" val="1"/>
              </a:ext>
            </a:extLst>
          </p:cNvPr>
          <p:cNvGrpSpPr/>
          <p:nvPr/>
        </p:nvGrpSpPr>
        <p:grpSpPr>
          <a:xfrm>
            <a:off x="8217142" y="1013383"/>
            <a:ext cx="3678643" cy="3673406"/>
            <a:chOff x="1139825" y="1368425"/>
            <a:chExt cx="2301875" cy="2332037"/>
          </a:xfrm>
          <a:solidFill>
            <a:srgbClr val="CE59E5"/>
          </a:solidFill>
        </p:grpSpPr>
        <p:sp>
          <p:nvSpPr>
            <p:cNvPr id="18" name="Freeform 9"/>
            <p:cNvSpPr>
              <a:spLocks noEditPoints="1"/>
            </p:cNvSpPr>
            <p:nvPr/>
          </p:nvSpPr>
          <p:spPr bwMode="auto">
            <a:xfrm>
              <a:off x="1166813" y="1368425"/>
              <a:ext cx="2238375" cy="360362"/>
            </a:xfrm>
            <a:custGeom>
              <a:avLst/>
              <a:gdLst>
                <a:gd name="T0" fmla="*/ 559 w 801"/>
                <a:gd name="T1" fmla="*/ 4 h 129"/>
                <a:gd name="T2" fmla="*/ 559 w 801"/>
                <a:gd name="T3" fmla="*/ 4 h 129"/>
                <a:gd name="T4" fmla="*/ 786 w 801"/>
                <a:gd name="T5" fmla="*/ 6 h 129"/>
                <a:gd name="T6" fmla="*/ 800 w 801"/>
                <a:gd name="T7" fmla="*/ 129 h 129"/>
                <a:gd name="T8" fmla="*/ 801 w 801"/>
                <a:gd name="T9" fmla="*/ 129 h 129"/>
                <a:gd name="T10" fmla="*/ 786 w 801"/>
                <a:gd name="T11" fmla="*/ 5 h 129"/>
                <a:gd name="T12" fmla="*/ 559 w 801"/>
                <a:gd name="T13" fmla="*/ 4 h 129"/>
                <a:gd name="T14" fmla="*/ 0 w 801"/>
                <a:gd name="T15" fmla="*/ 0 h 129"/>
                <a:gd name="T16" fmla="*/ 0 w 801"/>
                <a:gd name="T17" fmla="*/ 0 h 129"/>
                <a:gd name="T18" fmla="*/ 204 w 801"/>
                <a:gd name="T19" fmla="*/ 2 h 129"/>
                <a:gd name="T20" fmla="*/ 203 w 801"/>
                <a:gd name="T21" fmla="*/ 1 h 129"/>
                <a:gd name="T22" fmla="*/ 0 w 801"/>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1" h="129">
                  <a:moveTo>
                    <a:pt x="559" y="4"/>
                  </a:moveTo>
                  <a:cubicBezTo>
                    <a:pt x="559" y="4"/>
                    <a:pt x="559" y="4"/>
                    <a:pt x="559" y="4"/>
                  </a:cubicBezTo>
                  <a:cubicBezTo>
                    <a:pt x="786" y="6"/>
                    <a:pt x="786" y="6"/>
                    <a:pt x="786" y="6"/>
                  </a:cubicBezTo>
                  <a:cubicBezTo>
                    <a:pt x="786" y="6"/>
                    <a:pt x="798" y="58"/>
                    <a:pt x="800" y="129"/>
                  </a:cubicBezTo>
                  <a:cubicBezTo>
                    <a:pt x="801" y="129"/>
                    <a:pt x="801" y="129"/>
                    <a:pt x="801" y="129"/>
                  </a:cubicBezTo>
                  <a:cubicBezTo>
                    <a:pt x="800" y="58"/>
                    <a:pt x="786" y="5"/>
                    <a:pt x="786" y="5"/>
                  </a:cubicBezTo>
                  <a:cubicBezTo>
                    <a:pt x="559" y="4"/>
                    <a:pt x="559" y="4"/>
                    <a:pt x="559" y="4"/>
                  </a:cubicBezTo>
                  <a:moveTo>
                    <a:pt x="0" y="0"/>
                  </a:moveTo>
                  <a:cubicBezTo>
                    <a:pt x="0" y="0"/>
                    <a:pt x="0" y="0"/>
                    <a:pt x="0" y="0"/>
                  </a:cubicBezTo>
                  <a:cubicBezTo>
                    <a:pt x="204" y="2"/>
                    <a:pt x="204" y="2"/>
                    <a:pt x="204" y="2"/>
                  </a:cubicBezTo>
                  <a:cubicBezTo>
                    <a:pt x="203" y="1"/>
                    <a:pt x="203" y="1"/>
                    <a:pt x="203"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auto">
            <a:xfrm>
              <a:off x="1166813" y="1368425"/>
              <a:ext cx="2235200" cy="360362"/>
            </a:xfrm>
            <a:custGeom>
              <a:avLst/>
              <a:gdLst>
                <a:gd name="T0" fmla="*/ 0 w 800"/>
                <a:gd name="T1" fmla="*/ 0 h 129"/>
                <a:gd name="T2" fmla="*/ 13 w 800"/>
                <a:gd name="T3" fmla="*/ 129 h 129"/>
                <a:gd name="T4" fmla="*/ 800 w 800"/>
                <a:gd name="T5" fmla="*/ 129 h 129"/>
                <a:gd name="T6" fmla="*/ 786 w 800"/>
                <a:gd name="T7" fmla="*/ 6 h 129"/>
                <a:gd name="T8" fmla="*/ 559 w 800"/>
                <a:gd name="T9" fmla="*/ 4 h 129"/>
                <a:gd name="T10" fmla="*/ 546 w 800"/>
                <a:gd name="T11" fmla="*/ 21 h 129"/>
                <a:gd name="T12" fmla="*/ 577 w 800"/>
                <a:gd name="T13" fmla="*/ 28 h 129"/>
                <a:gd name="T14" fmla="*/ 257 w 800"/>
                <a:gd name="T15" fmla="*/ 70 h 129"/>
                <a:gd name="T16" fmla="*/ 227 w 800"/>
                <a:gd name="T17" fmla="*/ 69 h 129"/>
                <a:gd name="T18" fmla="*/ 237 w 800"/>
                <a:gd name="T19" fmla="*/ 42 h 129"/>
                <a:gd name="T20" fmla="*/ 211 w 800"/>
                <a:gd name="T21" fmla="*/ 38 h 129"/>
                <a:gd name="T22" fmla="*/ 223 w 800"/>
                <a:gd name="T23" fmla="*/ 16 h 129"/>
                <a:gd name="T24" fmla="*/ 204 w 800"/>
                <a:gd name="T25" fmla="*/ 2 h 129"/>
                <a:gd name="T26" fmla="*/ 0 w 800"/>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29">
                  <a:moveTo>
                    <a:pt x="0" y="0"/>
                  </a:moveTo>
                  <a:cubicBezTo>
                    <a:pt x="7" y="42"/>
                    <a:pt x="11" y="86"/>
                    <a:pt x="13" y="129"/>
                  </a:cubicBezTo>
                  <a:cubicBezTo>
                    <a:pt x="800" y="129"/>
                    <a:pt x="800" y="129"/>
                    <a:pt x="800" y="129"/>
                  </a:cubicBezTo>
                  <a:cubicBezTo>
                    <a:pt x="798" y="58"/>
                    <a:pt x="786" y="6"/>
                    <a:pt x="786" y="6"/>
                  </a:cubicBezTo>
                  <a:cubicBezTo>
                    <a:pt x="559" y="4"/>
                    <a:pt x="559" y="4"/>
                    <a:pt x="559" y="4"/>
                  </a:cubicBezTo>
                  <a:cubicBezTo>
                    <a:pt x="546" y="21"/>
                    <a:pt x="546" y="21"/>
                    <a:pt x="546" y="21"/>
                  </a:cubicBezTo>
                  <a:cubicBezTo>
                    <a:pt x="577" y="28"/>
                    <a:pt x="577" y="28"/>
                    <a:pt x="577" y="28"/>
                  </a:cubicBezTo>
                  <a:cubicBezTo>
                    <a:pt x="577" y="28"/>
                    <a:pt x="434" y="70"/>
                    <a:pt x="257" y="70"/>
                  </a:cubicBezTo>
                  <a:cubicBezTo>
                    <a:pt x="247" y="70"/>
                    <a:pt x="237" y="70"/>
                    <a:pt x="227" y="69"/>
                  </a:cubicBezTo>
                  <a:cubicBezTo>
                    <a:pt x="237" y="42"/>
                    <a:pt x="237" y="42"/>
                    <a:pt x="237" y="42"/>
                  </a:cubicBezTo>
                  <a:cubicBezTo>
                    <a:pt x="211" y="38"/>
                    <a:pt x="211" y="38"/>
                    <a:pt x="211" y="38"/>
                  </a:cubicBezTo>
                  <a:cubicBezTo>
                    <a:pt x="223" y="16"/>
                    <a:pt x="223" y="16"/>
                    <a:pt x="223" y="16"/>
                  </a:cubicBezTo>
                  <a:cubicBezTo>
                    <a:pt x="204" y="2"/>
                    <a:pt x="204" y="2"/>
                    <a:pt x="204"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5"/>
            <p:cNvSpPr>
              <a:spLocks/>
            </p:cNvSpPr>
            <p:nvPr/>
          </p:nvSpPr>
          <p:spPr bwMode="auto">
            <a:xfrm>
              <a:off x="1139825" y="1368425"/>
              <a:ext cx="2301875" cy="2332037"/>
            </a:xfrm>
            <a:custGeom>
              <a:avLst/>
              <a:gdLst>
                <a:gd name="T0" fmla="*/ 796 w 824"/>
                <a:gd name="T1" fmla="*/ 6 h 834"/>
                <a:gd name="T2" fmla="*/ 803 w 824"/>
                <a:gd name="T3" fmla="*/ 245 h 834"/>
                <a:gd name="T4" fmla="*/ 796 w 824"/>
                <a:gd name="T5" fmla="*/ 790 h 834"/>
                <a:gd name="T6" fmla="*/ 411 w 824"/>
                <a:gd name="T7" fmla="*/ 807 h 834"/>
                <a:gd name="T8" fmla="*/ 0 w 824"/>
                <a:gd name="T9" fmla="*/ 656 h 834"/>
                <a:gd name="T10" fmla="*/ 10 w 824"/>
                <a:gd name="T11" fmla="*/ 0 h 834"/>
                <a:gd name="T12" fmla="*/ 796 w 824"/>
                <a:gd name="T13" fmla="*/ 6 h 834"/>
              </a:gdLst>
              <a:ahLst/>
              <a:cxnLst>
                <a:cxn ang="0">
                  <a:pos x="T0" y="T1"/>
                </a:cxn>
                <a:cxn ang="0">
                  <a:pos x="T2" y="T3"/>
                </a:cxn>
                <a:cxn ang="0">
                  <a:pos x="T4" y="T5"/>
                </a:cxn>
                <a:cxn ang="0">
                  <a:pos x="T6" y="T7"/>
                </a:cxn>
                <a:cxn ang="0">
                  <a:pos x="T8" y="T9"/>
                </a:cxn>
                <a:cxn ang="0">
                  <a:pos x="T10" y="T11"/>
                </a:cxn>
                <a:cxn ang="0">
                  <a:pos x="T12" y="T13"/>
                </a:cxn>
              </a:cxnLst>
              <a:rect l="0" t="0" r="r" b="b"/>
              <a:pathLst>
                <a:path w="824" h="834">
                  <a:moveTo>
                    <a:pt x="796" y="6"/>
                  </a:moveTo>
                  <a:cubicBezTo>
                    <a:pt x="796" y="6"/>
                    <a:pt x="824" y="121"/>
                    <a:pt x="803" y="245"/>
                  </a:cubicBezTo>
                  <a:cubicBezTo>
                    <a:pt x="783" y="368"/>
                    <a:pt x="796" y="790"/>
                    <a:pt x="796" y="790"/>
                  </a:cubicBezTo>
                  <a:cubicBezTo>
                    <a:pt x="796" y="790"/>
                    <a:pt x="669" y="766"/>
                    <a:pt x="411" y="807"/>
                  </a:cubicBezTo>
                  <a:cubicBezTo>
                    <a:pt x="239" y="834"/>
                    <a:pt x="59" y="752"/>
                    <a:pt x="0" y="656"/>
                  </a:cubicBezTo>
                  <a:cubicBezTo>
                    <a:pt x="0" y="656"/>
                    <a:pt x="51" y="300"/>
                    <a:pt x="10" y="0"/>
                  </a:cubicBezTo>
                  <a:cubicBezTo>
                    <a:pt x="796" y="6"/>
                    <a:pt x="796" y="6"/>
                    <a:pt x="796"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3"/>
            <p:cNvSpPr>
              <a:spLocks/>
            </p:cNvSpPr>
            <p:nvPr/>
          </p:nvSpPr>
          <p:spPr bwMode="auto">
            <a:xfrm>
              <a:off x="1735138" y="1371600"/>
              <a:ext cx="993775" cy="7937"/>
            </a:xfrm>
            <a:custGeom>
              <a:avLst/>
              <a:gdLst>
                <a:gd name="T0" fmla="*/ 0 w 626"/>
                <a:gd name="T1" fmla="*/ 0 h 5"/>
                <a:gd name="T2" fmla="*/ 1 w 626"/>
                <a:gd name="T3" fmla="*/ 2 h 5"/>
                <a:gd name="T4" fmla="*/ 626 w 626"/>
                <a:gd name="T5" fmla="*/ 5 h 5"/>
                <a:gd name="T6" fmla="*/ 626 w 626"/>
                <a:gd name="T7" fmla="*/ 5 h 5"/>
                <a:gd name="T8" fmla="*/ 0 w 626"/>
                <a:gd name="T9" fmla="*/ 0 h 5"/>
              </a:gdLst>
              <a:ahLst/>
              <a:cxnLst>
                <a:cxn ang="0">
                  <a:pos x="T0" y="T1"/>
                </a:cxn>
                <a:cxn ang="0">
                  <a:pos x="T2" y="T3"/>
                </a:cxn>
                <a:cxn ang="0">
                  <a:pos x="T4" y="T5"/>
                </a:cxn>
                <a:cxn ang="0">
                  <a:pos x="T6" y="T7"/>
                </a:cxn>
                <a:cxn ang="0">
                  <a:pos x="T8" y="T9"/>
                </a:cxn>
              </a:cxnLst>
              <a:rect l="0" t="0" r="r" b="b"/>
              <a:pathLst>
                <a:path w="626" h="5">
                  <a:moveTo>
                    <a:pt x="0" y="0"/>
                  </a:moveTo>
                  <a:lnTo>
                    <a:pt x="1" y="2"/>
                  </a:lnTo>
                  <a:lnTo>
                    <a:pt x="626" y="5"/>
                  </a:lnTo>
                  <a:lnTo>
                    <a:pt x="626" y="5"/>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3" name="TextBox 22"/>
          <p:cNvSpPr txBox="1"/>
          <p:nvPr/>
        </p:nvSpPr>
        <p:spPr>
          <a:xfrm>
            <a:off x="4697794" y="1069868"/>
            <a:ext cx="3297296" cy="3293209"/>
          </a:xfrm>
          <a:prstGeom prst="rect">
            <a:avLst/>
          </a:prstGeom>
          <a:noFill/>
        </p:spPr>
        <p:txBody>
          <a:bodyPr wrap="square" rtlCol="0">
            <a:spAutoFit/>
          </a:bodyPr>
          <a:lstStyle/>
          <a:p>
            <a:pPr algn="ctr"/>
            <a:r>
              <a:rPr lang="en-GB" sz="2000" b="1" dirty="0"/>
              <a:t>Building Understanding</a:t>
            </a:r>
          </a:p>
          <a:p>
            <a:pPr algn="ctr">
              <a:defRPr/>
            </a:pPr>
            <a:endParaRPr lang="en-GB" dirty="0"/>
          </a:p>
          <a:p>
            <a:pPr algn="ctr">
              <a:defRPr/>
            </a:pPr>
            <a:r>
              <a:rPr lang="en-GB" dirty="0"/>
              <a:t>Knowledge of the calorie RDA for men has significantly increased, but not for women  </a:t>
            </a:r>
          </a:p>
          <a:p>
            <a:pPr algn="ctr">
              <a:defRPr/>
            </a:pPr>
            <a:endParaRPr lang="en-GB" sz="400" dirty="0"/>
          </a:p>
          <a:p>
            <a:pPr algn="ctr">
              <a:defRPr/>
            </a:pPr>
            <a:r>
              <a:rPr lang="en-GB" dirty="0"/>
              <a:t>Understanding of what is ‘healthier’ reaches a new all time high</a:t>
            </a:r>
          </a:p>
          <a:p>
            <a:pPr algn="ctr">
              <a:defRPr/>
            </a:pPr>
            <a:endParaRPr lang="en-GB" sz="400" dirty="0"/>
          </a:p>
          <a:p>
            <a:pPr algn="ctr">
              <a:defRPr/>
            </a:pPr>
            <a:r>
              <a:rPr lang="en-GB" dirty="0"/>
              <a:t>Awareness and understanding of traffic light labels continues to gradually increase</a:t>
            </a:r>
          </a:p>
        </p:txBody>
      </p:sp>
      <p:sp>
        <p:nvSpPr>
          <p:cNvPr id="26" name="Oval 25"/>
          <p:cNvSpPr/>
          <p:nvPr/>
        </p:nvSpPr>
        <p:spPr>
          <a:xfrm>
            <a:off x="8195904" y="941983"/>
            <a:ext cx="543635" cy="515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p>
        </p:txBody>
      </p:sp>
      <p:sp>
        <p:nvSpPr>
          <p:cNvPr id="39" name="TextBox 38"/>
          <p:cNvSpPr txBox="1"/>
          <p:nvPr/>
        </p:nvSpPr>
        <p:spPr>
          <a:xfrm>
            <a:off x="126155" y="6422493"/>
            <a:ext cx="10713319" cy="338554"/>
          </a:xfrm>
          <a:prstGeom prst="rect">
            <a:avLst/>
          </a:prstGeom>
          <a:noFill/>
        </p:spPr>
        <p:txBody>
          <a:bodyPr wrap="square" rtlCol="0">
            <a:spAutoFit/>
          </a:bodyPr>
          <a:lstStyle/>
          <a:p>
            <a:r>
              <a:rPr lang="en-GB" sz="1600" i="1" dirty="0"/>
              <a:t>Next Steps: Wave 5 to follow in November 2019</a:t>
            </a:r>
          </a:p>
        </p:txBody>
      </p:sp>
      <p:sp>
        <p:nvSpPr>
          <p:cNvPr id="2" name="Rectangle 1"/>
          <p:cNvSpPr/>
          <p:nvPr/>
        </p:nvSpPr>
        <p:spPr>
          <a:xfrm>
            <a:off x="8374412" y="1013382"/>
            <a:ext cx="3312974" cy="3447098"/>
          </a:xfrm>
          <a:prstGeom prst="rect">
            <a:avLst/>
          </a:prstGeom>
        </p:spPr>
        <p:txBody>
          <a:bodyPr wrap="square">
            <a:spAutoFit/>
          </a:bodyPr>
          <a:lstStyle/>
          <a:p>
            <a:pPr algn="ctr">
              <a:defRPr/>
            </a:pPr>
            <a:r>
              <a:rPr lang="en-GB" sz="2000" b="1" dirty="0"/>
              <a:t>Changing behaviour </a:t>
            </a:r>
          </a:p>
          <a:p>
            <a:pPr algn="ctr">
              <a:defRPr/>
            </a:pPr>
            <a:endParaRPr lang="en-GB" dirty="0"/>
          </a:p>
          <a:p>
            <a:pPr algn="ctr">
              <a:defRPr/>
            </a:pPr>
            <a:r>
              <a:rPr lang="en-GB" dirty="0"/>
              <a:t>While likelihood of buying ‘healthier’ alternatives to regular products increases, this is not seen for lower calorie products  </a:t>
            </a:r>
          </a:p>
          <a:p>
            <a:pPr algn="ctr">
              <a:defRPr/>
            </a:pPr>
            <a:endParaRPr lang="en-GB" dirty="0"/>
          </a:p>
          <a:p>
            <a:pPr algn="ctr">
              <a:defRPr/>
            </a:pPr>
            <a:r>
              <a:rPr lang="en-GB" dirty="0"/>
              <a:t>Use of traffic light labels is directionally up, and sugar remains the biggest concern for consumers using the traffic light images </a:t>
            </a:r>
          </a:p>
        </p:txBody>
      </p:sp>
      <p:grpSp>
        <p:nvGrpSpPr>
          <p:cNvPr id="35" name="Group 34">
            <a:extLst>
              <a:ext uri="{FF2B5EF4-FFF2-40B4-BE49-F238E27FC236}">
                <a16:creationId xmlns:a16="http://schemas.microsoft.com/office/drawing/2014/main" id="{5E592F25-534D-42AA-AA87-A246D2806A0B}"/>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38" name="Freeform: Shape 37">
              <a:extLst>
                <a:ext uri="{FF2B5EF4-FFF2-40B4-BE49-F238E27FC236}">
                  <a16:creationId xmlns:a16="http://schemas.microsoft.com/office/drawing/2014/main" id="{CF497678-BD2B-4495-B6AA-390999300572}"/>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B2AE20A2-3E07-4623-866F-570D81E9A6C2}"/>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E516E63C-7669-4A6A-8602-FC7BA167F78E}"/>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F32092D9-57F3-4C2A-AD93-8DD7ABAAEC9D}"/>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1373A20-18F5-46A0-BA1E-70140621A0ED}"/>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7920A35-52A8-4F2A-A92E-684E3E44DF91}"/>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0E729F5C-AF59-48DC-A5D7-E259AA89633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BE663AD9-D71F-40DC-9E7F-6F04E6CD2EF7}"/>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51C7D772-1136-4E96-847C-C1AC452263D9}"/>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8F2317AF-9B53-43B5-9629-B05E39EC5E6F}"/>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7DB459DD-6DBC-40D6-98A5-8A6F8C9EF55F}"/>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D0C0E55-05B3-4090-8BA7-EE1E177D1AB3}"/>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E0BEB03E-F298-4D58-B0B0-325D402682E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2B081D9E-F393-41B7-9C3A-98205F186555}"/>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F2A65450-5AC4-473C-B719-867551D7BBC4}"/>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8B444BB-E0AA-46B7-85AC-7FAE6A5BDEB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40B56E34-E8FE-43AB-8E79-3CB23C189D63}"/>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09A3F4ED-572D-4F2F-9899-D4312614C36C}"/>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0D296345-F531-4AD4-9644-0AD09ECF3AB3}"/>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9B25569-5820-4CD6-BDD4-E0ACE7106EBB}"/>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F61DFBFF-1EC0-4418-8042-A4292D560E8F}"/>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189331EF-CD98-4B9B-A9B1-5C9E3560F25B}"/>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CBEC5DBA-345A-47B6-8828-767E92EECA42}"/>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E4C930EA-BC17-40C8-B41F-4245E5C12DA1}"/>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D9A9A8C0-FEE1-41EA-8B40-F0F93520A2BB}"/>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BC03538D-4AC3-4981-8C33-A15D44561600}"/>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AB13D63C-7DF1-4485-9B49-493313CD4B2F}"/>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359C44B4-AF95-4C86-8D69-02AAFE23E877}"/>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88310079-E06C-48DC-AAF4-132E8F607787}"/>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BB454FD4-4ED6-468E-B9C1-7B65FC50CB09}"/>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B97AB605-3AA8-4AA4-AF3C-FB9D4482B5A5}"/>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2227E1F0-3072-4D04-BCC9-315ED5BAC749}"/>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C03919B5-92EE-4010-AF46-D7B1F1E0663F}"/>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FEEBBD19-D492-43FE-828C-1A0D01B5F719}"/>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CE823010-CFD7-47DF-B518-4767D75A9BAA}"/>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5CF3097B-B76F-442E-BACE-12C850CED571}"/>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BF322506-49DA-49E0-A8F9-15EFB51B3D99}"/>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BAF2A353-56C2-4063-A91F-F93C030F4947}"/>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AE2A920C-F885-4008-B5C4-393D28BC7BB3}"/>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069EEAE0-B114-4360-84ED-9E2BC9EAB23C}"/>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E9445E28-0DEC-403A-95A4-5CF341E8BD37}"/>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46790D5-66CF-49C2-8B3E-2B0F2DDA7646}"/>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99194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17CCD-54E1-487E-8091-9EBBA2181D8B}"/>
              </a:ext>
            </a:extLst>
          </p:cNvPr>
          <p:cNvSpPr>
            <a:spLocks noGrp="1"/>
          </p:cNvSpPr>
          <p:nvPr>
            <p:ph type="title"/>
          </p:nvPr>
        </p:nvSpPr>
        <p:spPr/>
        <p:txBody>
          <a:bodyPr/>
          <a:lstStyle/>
          <a:p>
            <a:r>
              <a:rPr lang="en-GB" dirty="0"/>
              <a:t>Appendix</a:t>
            </a:r>
          </a:p>
        </p:txBody>
      </p:sp>
    </p:spTree>
    <p:extLst>
      <p:ext uri="{BB962C8B-B14F-4D97-AF65-F5344CB8AC3E}">
        <p14:creationId xmlns:p14="http://schemas.microsoft.com/office/powerpoint/2010/main" val="226608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F46C2-5458-4590-939E-F35E57D4C060}"/>
              </a:ext>
            </a:extLst>
          </p:cNvPr>
          <p:cNvSpPr>
            <a:spLocks noGrp="1"/>
          </p:cNvSpPr>
          <p:nvPr>
            <p:ph type="title"/>
          </p:nvPr>
        </p:nvSpPr>
        <p:spPr/>
        <p:txBody>
          <a:bodyPr/>
          <a:lstStyle/>
          <a:p>
            <a:r>
              <a:rPr lang="en-GB" dirty="0"/>
              <a:t>Selection of campaign images </a:t>
            </a:r>
          </a:p>
        </p:txBody>
      </p:sp>
      <p:pic>
        <p:nvPicPr>
          <p:cNvPr id="6" name="Content Placeholder 5" descr="Campaign graphics">
            <a:extLst>
              <a:ext uri="{FF2B5EF4-FFF2-40B4-BE49-F238E27FC236}">
                <a16:creationId xmlns:a16="http://schemas.microsoft.com/office/drawing/2014/main" id="{C93022ED-AA58-4075-971D-93E4256C78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832"/>
          <a:stretch/>
        </p:blipFill>
        <p:spPr>
          <a:xfrm>
            <a:off x="367059" y="850654"/>
            <a:ext cx="11227909" cy="5757909"/>
          </a:xfrm>
        </p:spPr>
      </p:pic>
    </p:spTree>
    <p:extLst>
      <p:ext uri="{BB962C8B-B14F-4D97-AF65-F5344CB8AC3E}">
        <p14:creationId xmlns:p14="http://schemas.microsoft.com/office/powerpoint/2010/main" val="306053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56661" y="2591015"/>
            <a:ext cx="6384101" cy="466281"/>
          </a:xfrm>
        </p:spPr>
        <p:txBody>
          <a:bodyPr/>
          <a:lstStyle/>
          <a:p>
            <a:r>
              <a:rPr lang="en-GB" dirty="0"/>
              <a:t>Thank you</a:t>
            </a:r>
          </a:p>
        </p:txBody>
      </p:sp>
      <p:sp>
        <p:nvSpPr>
          <p:cNvPr id="5" name="Text Placeholder 4"/>
          <p:cNvSpPr>
            <a:spLocks noGrp="1"/>
          </p:cNvSpPr>
          <p:nvPr>
            <p:ph type="body" sz="quarter" idx="10"/>
          </p:nvPr>
        </p:nvSpPr>
        <p:spPr>
          <a:xfrm>
            <a:off x="5456116" y="3218249"/>
            <a:ext cx="6384925" cy="1221360"/>
          </a:xfrm>
        </p:spPr>
        <p:txBody>
          <a:bodyPr/>
          <a:lstStyle/>
          <a:p>
            <a:r>
              <a:rPr lang="en-GB" dirty="0">
                <a:hlinkClick r:id="rId2"/>
              </a:rPr>
              <a:t>emma.johns@2cv.com</a:t>
            </a:r>
            <a:endParaRPr lang="en-GB" dirty="0"/>
          </a:p>
          <a:p>
            <a:r>
              <a:rPr lang="en-GB" dirty="0">
                <a:hlinkClick r:id="rId3"/>
              </a:rPr>
              <a:t>lexi.keegan@2cv.com</a:t>
            </a:r>
            <a:endParaRPr lang="en-GB" dirty="0"/>
          </a:p>
          <a:p>
            <a:r>
              <a:rPr lang="en-GB" dirty="0"/>
              <a:t> </a:t>
            </a:r>
          </a:p>
        </p:txBody>
      </p:sp>
      <p:sp>
        <p:nvSpPr>
          <p:cNvPr id="6" name="TextBox 49"/>
          <p:cNvSpPr txBox="1"/>
          <p:nvPr/>
        </p:nvSpPr>
        <p:spPr>
          <a:xfrm>
            <a:off x="5456116" y="4115146"/>
            <a:ext cx="383833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white"/>
                </a:solidFill>
              </a:rPr>
              <a:t>Please click on this link to access our</a:t>
            </a:r>
          </a:p>
          <a:p>
            <a:r>
              <a:rPr lang="en-GB" dirty="0">
                <a:solidFill>
                  <a:prstClr val="white"/>
                </a:solidFill>
                <a:hlinkClick r:id="rId4"/>
              </a:rPr>
              <a:t>Terms and Conditions</a:t>
            </a:r>
            <a:endParaRPr lang="en-GB" dirty="0">
              <a:solidFill>
                <a:prstClr val="white"/>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65936" y="216268"/>
            <a:ext cx="1284625" cy="604668"/>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4497" y="274032"/>
            <a:ext cx="646265" cy="546905"/>
          </a:xfrm>
          <a:prstGeom prst="rect">
            <a:avLst/>
          </a:prstGeom>
        </p:spPr>
      </p:pic>
    </p:spTree>
    <p:extLst>
      <p:ext uri="{BB962C8B-B14F-4D97-AF65-F5344CB8AC3E}">
        <p14:creationId xmlns:p14="http://schemas.microsoft.com/office/powerpoint/2010/main" val="19520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59331" y="5319721"/>
            <a:ext cx="2876532" cy="1200329"/>
          </a:xfrm>
          <a:prstGeom prst="rect">
            <a:avLst/>
          </a:prstGeom>
          <a:solidFill>
            <a:schemeClr val="accent6"/>
          </a:solidFill>
        </p:spPr>
        <p:txBody>
          <a:bodyPr wrap="square">
            <a:spAutoFit/>
          </a:bodyPr>
          <a:lstStyle/>
          <a:p>
            <a:pPr algn="ctr"/>
            <a:r>
              <a:rPr lang="en-GB" b="1" dirty="0">
                <a:solidFill>
                  <a:schemeClr val="bg1"/>
                </a:solidFill>
              </a:rPr>
              <a:t>Note: Key KPIs are shown in slides in this report but full data tables and sub-groups  are provided in excel</a:t>
            </a:r>
          </a:p>
        </p:txBody>
      </p:sp>
      <p:sp>
        <p:nvSpPr>
          <p:cNvPr id="6" name="TextBox 5"/>
          <p:cNvSpPr txBox="1"/>
          <p:nvPr/>
        </p:nvSpPr>
        <p:spPr>
          <a:xfrm>
            <a:off x="233082" y="4136838"/>
            <a:ext cx="11761693" cy="2554545"/>
          </a:xfrm>
          <a:prstGeom prst="rect">
            <a:avLst/>
          </a:prstGeom>
          <a:noFill/>
        </p:spPr>
        <p:txBody>
          <a:bodyPr wrap="square" rtlCol="0">
            <a:spAutoFit/>
          </a:bodyPr>
          <a:lstStyle/>
          <a:p>
            <a:pPr lvl="0"/>
            <a:r>
              <a:rPr lang="en-GB" sz="1400" dirty="0"/>
              <a:t>To </a:t>
            </a:r>
            <a:r>
              <a:rPr lang="en-GB" sz="1600" b="1" dirty="0"/>
              <a:t>measure success of the FSA Eating Well Choosing Better Programme </a:t>
            </a:r>
            <a:r>
              <a:rPr lang="en-GB" sz="1400" dirty="0"/>
              <a:t>through </a:t>
            </a:r>
            <a:r>
              <a:rPr lang="en-GB" sz="1600" b="1" dirty="0"/>
              <a:t>robust consumer insights </a:t>
            </a:r>
            <a:r>
              <a:rPr lang="en-GB" sz="1400" dirty="0"/>
              <a:t>and monitor how these </a:t>
            </a:r>
            <a:r>
              <a:rPr lang="en-GB" sz="1600" b="1" dirty="0"/>
              <a:t>change over time </a:t>
            </a:r>
            <a:r>
              <a:rPr lang="en-GB" sz="1400" dirty="0"/>
              <a:t>with manufacturing and campaign impact: </a:t>
            </a:r>
          </a:p>
          <a:p>
            <a:pPr lvl="0"/>
            <a:endParaRPr lang="en-GB" sz="1400" dirty="0"/>
          </a:p>
          <a:p>
            <a:pPr marL="342900" lvl="0" indent="-342900">
              <a:buFont typeface="+mj-lt"/>
              <a:buAutoNum type="arabicPeriod"/>
            </a:pPr>
            <a:r>
              <a:rPr lang="en-GB" sz="1400" i="1" dirty="0"/>
              <a:t>Understanding/knowledge of daily recommended calorie in take</a:t>
            </a:r>
          </a:p>
          <a:p>
            <a:pPr marL="342900" lvl="0" indent="-342900">
              <a:buFont typeface="+mj-lt"/>
              <a:buAutoNum type="arabicPeriod"/>
            </a:pPr>
            <a:r>
              <a:rPr lang="en-GB" sz="1400" i="1" dirty="0"/>
              <a:t>Are consumers in favour of manufacturers reducing sugar and / or saturated fat and / or salt content of foods?</a:t>
            </a:r>
          </a:p>
          <a:p>
            <a:pPr marL="342900" lvl="0" indent="-342900">
              <a:buFont typeface="+mj-lt"/>
              <a:buAutoNum type="arabicPeriod"/>
            </a:pPr>
            <a:r>
              <a:rPr lang="en-GB" sz="1400" i="1" dirty="0"/>
              <a:t>Do consumers look at front of pack traffic light labels?</a:t>
            </a:r>
          </a:p>
          <a:p>
            <a:pPr marL="342900" lvl="0" indent="-342900">
              <a:buFont typeface="+mj-lt"/>
              <a:buAutoNum type="arabicPeriod"/>
            </a:pPr>
            <a:r>
              <a:rPr lang="en-GB" sz="1400" i="1" dirty="0"/>
              <a:t>Do consumers look for sugar on packaged food labels?</a:t>
            </a:r>
          </a:p>
          <a:p>
            <a:pPr marL="342900" lvl="0" indent="-342900">
              <a:buFont typeface="+mj-lt"/>
              <a:buAutoNum type="arabicPeriod"/>
            </a:pPr>
            <a:r>
              <a:rPr lang="en-GB" sz="1400" i="1" dirty="0"/>
              <a:t>Do they look for calories on packaged food labels?</a:t>
            </a:r>
          </a:p>
          <a:p>
            <a:pPr marL="342900" lvl="0" indent="-342900">
              <a:buFont typeface="+mj-lt"/>
              <a:buAutoNum type="arabicPeriod"/>
            </a:pPr>
            <a:r>
              <a:rPr lang="en-GB" sz="1400" i="1" dirty="0"/>
              <a:t>Does this influence consumers’ choice? If so how?</a:t>
            </a:r>
          </a:p>
          <a:p>
            <a:pPr marL="342900" lvl="0" indent="-342900">
              <a:buFont typeface="+mj-lt"/>
              <a:buAutoNum type="arabicPeriod"/>
            </a:pPr>
            <a:r>
              <a:rPr lang="en-GB" sz="1400" i="1" dirty="0"/>
              <a:t>Do consumers look for / would they like to see /have they used calories on menus when eating out?</a:t>
            </a:r>
          </a:p>
          <a:p>
            <a:pPr marL="342900" lvl="0" indent="-342900">
              <a:buFont typeface="+mj-lt"/>
              <a:buAutoNum type="arabicPeriod"/>
            </a:pPr>
            <a:r>
              <a:rPr lang="en-GB" sz="1400" i="1" dirty="0"/>
              <a:t>Would they like to see High Fat Sugar Salt snacks having a maximum number of calories?</a:t>
            </a:r>
          </a:p>
        </p:txBody>
      </p:sp>
      <p:sp>
        <p:nvSpPr>
          <p:cNvPr id="9" name="Rectangle 8"/>
          <p:cNvSpPr/>
          <p:nvPr/>
        </p:nvSpPr>
        <p:spPr>
          <a:xfrm>
            <a:off x="116541" y="3873172"/>
            <a:ext cx="11949954" cy="29583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Objectives of the tracking project</a:t>
            </a:r>
          </a:p>
        </p:txBody>
      </p:sp>
      <p:sp>
        <p:nvSpPr>
          <p:cNvPr id="3" name="Rectangle 2"/>
          <p:cNvSpPr/>
          <p:nvPr/>
        </p:nvSpPr>
        <p:spPr>
          <a:xfrm>
            <a:off x="233083" y="1374093"/>
            <a:ext cx="11627223" cy="2646878"/>
          </a:xfrm>
          <a:prstGeom prst="rect">
            <a:avLst/>
          </a:prstGeom>
        </p:spPr>
        <p:txBody>
          <a:bodyPr wrap="square">
            <a:spAutoFit/>
          </a:bodyPr>
          <a:lstStyle/>
          <a:p>
            <a:r>
              <a:rPr lang="en-GB" sz="1400" dirty="0"/>
              <a:t>The FSA proposal for dietary health in Northern Ireland is to: </a:t>
            </a:r>
          </a:p>
          <a:p>
            <a:endParaRPr lang="en-GB" sz="1400" dirty="0"/>
          </a:p>
          <a:p>
            <a:pPr marL="285750" indent="-285750">
              <a:buFont typeface="Arial" panose="020B0604020202020204" pitchFamily="34" charset="0"/>
              <a:buChar char="•"/>
            </a:pPr>
            <a:r>
              <a:rPr lang="en-GB" sz="1400" dirty="0"/>
              <a:t>Align &amp; collaborate with PHE on food product improvement and the </a:t>
            </a:r>
            <a:r>
              <a:rPr lang="en-GB" sz="1600" b="1" dirty="0"/>
              <a:t>joint ambition to remove 20% of sugar from foods typically consumed by children</a:t>
            </a:r>
            <a:r>
              <a:rPr lang="en-GB" sz="1400" dirty="0"/>
              <a:t> in NI by 2020</a:t>
            </a:r>
          </a:p>
          <a:p>
            <a:pPr marL="285750" indent="-285750">
              <a:buFont typeface="Arial" panose="020B0604020202020204" pitchFamily="34" charset="0"/>
              <a:buChar char="•"/>
            </a:pPr>
            <a:r>
              <a:rPr lang="en-GB" sz="1400" dirty="0"/>
              <a:t>To lead on food product improvement with </a:t>
            </a:r>
            <a:r>
              <a:rPr lang="en-GB" sz="1600" b="1" dirty="0"/>
              <a:t>small/medium sized enterprises (SMEs)</a:t>
            </a:r>
          </a:p>
          <a:p>
            <a:pPr marL="285750" indent="-285750">
              <a:buFont typeface="Arial" panose="020B0604020202020204" pitchFamily="34" charset="0"/>
              <a:buChar char="•"/>
            </a:pPr>
            <a:r>
              <a:rPr lang="en-GB" sz="1400" dirty="0"/>
              <a:t>To set the direction for the Eating Well Choosing Better Programme in NI at departmental level and lead key stakeholders to deliver on the outcomes</a:t>
            </a:r>
          </a:p>
          <a:p>
            <a:pPr marL="285750" indent="-285750">
              <a:buFont typeface="Arial" panose="020B0604020202020204" pitchFamily="34" charset="0"/>
              <a:buChar char="•"/>
            </a:pPr>
            <a:r>
              <a:rPr lang="en-GB" sz="1400" dirty="0"/>
              <a:t>To empower, educate &amp; inform consumers to </a:t>
            </a:r>
            <a:r>
              <a:rPr lang="en-GB" sz="1600" b="1" dirty="0"/>
              <a:t>make healthier choices the easier choices </a:t>
            </a:r>
            <a:r>
              <a:rPr lang="en-GB" sz="1400" dirty="0"/>
              <a:t>through a planned programme of intervention</a:t>
            </a:r>
          </a:p>
          <a:p>
            <a:r>
              <a:rPr lang="en-GB" sz="1400" dirty="0"/>
              <a:t> </a:t>
            </a:r>
          </a:p>
          <a:p>
            <a:r>
              <a:rPr lang="en-GB" sz="1400" dirty="0"/>
              <a:t>The approach for the Eating Well Choosing Better Programme will be in line with the three identified PHE priorities for sugar reduction (reduction in sugar content per 100g of product, reduction in portion size, shift in product portfolio towards lower sugar varieties). Communications supporting this commenced in Feb-March 2018 and Jan-March 2019</a:t>
            </a:r>
          </a:p>
        </p:txBody>
      </p:sp>
      <p:sp>
        <p:nvSpPr>
          <p:cNvPr id="8" name="Rectangle 7"/>
          <p:cNvSpPr/>
          <p:nvPr/>
        </p:nvSpPr>
        <p:spPr>
          <a:xfrm>
            <a:off x="116541" y="968187"/>
            <a:ext cx="11949954" cy="29583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Background</a:t>
            </a:r>
          </a:p>
        </p:txBody>
      </p:sp>
      <p:grpSp>
        <p:nvGrpSpPr>
          <p:cNvPr id="55" name="Group 54">
            <a:extLst>
              <a:ext uri="{FF2B5EF4-FFF2-40B4-BE49-F238E27FC236}">
                <a16:creationId xmlns:a16="http://schemas.microsoft.com/office/drawing/2014/main" id="{591FC2C9-2973-4DB3-A063-D7D6F870248C}"/>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56" name="Freeform: Shape 55">
              <a:extLst>
                <a:ext uri="{FF2B5EF4-FFF2-40B4-BE49-F238E27FC236}">
                  <a16:creationId xmlns:a16="http://schemas.microsoft.com/office/drawing/2014/main" id="{B2A6FF64-FD82-4300-AD6B-9D680A89E73F}"/>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5F8E8BD4-6159-4329-93C5-0D3D6404FC43}"/>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3F32E41B-1E9C-4B20-AC8E-47AE02AE148E}"/>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E7E5E76-E416-4772-9067-CEC6F73B1C1B}"/>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1857DB21-792C-4646-9B57-9FA4873359C0}"/>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3AAF2B16-3168-4952-BBD4-D10CC9A64CAB}"/>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A8F05AE1-24A7-4998-88C8-4A2DEF048996}"/>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51E16794-E630-41F4-90E9-B395B32B07F7}"/>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A3D70EE0-D59F-42B2-A224-247D9AB6A29E}"/>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7906313-EBE9-4979-ADF7-685A74F3E732}"/>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A3D4F155-5654-4DAB-97BE-E3A394C491C1}"/>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4FB688DD-6936-4E03-AE74-1F91AB87120E}"/>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38FC1E18-AD40-490C-A4ED-2E748043F7FC}"/>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7FD1BCAD-89F3-48C8-984C-59B0D5A93161}"/>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6A68AE3-F70F-4584-84EA-2821E8FC50E3}"/>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3D9DAB86-CE8B-4B1C-8D65-378DE193125D}"/>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8DF2F492-D00C-43F5-A9F6-1FACBB888210}"/>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BF78EFAB-B099-4994-B032-69D89BEC949A}"/>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510B4692-74F4-4C6D-824B-21F751EC4035}"/>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F627E9EC-AB7C-4BED-A9DC-5ADAFEF0B4A3}"/>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CD2DCA92-A4E2-486D-A7CD-2FAFDADC6B3D}"/>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FE9E0689-325A-46CA-93DD-2A997B662517}"/>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88052842-C7A0-452D-B1BF-BE9AF0FBC897}"/>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E993C56B-8B1C-43EA-BEFE-530FC0DA6CFB}"/>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704EEC4-A58C-4B34-A240-FAA00E9737D2}"/>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3391CABA-95A0-4DD6-9BD3-6F8EB47736E2}"/>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09A2A005-4CA1-4DD5-AEC3-0D66B51545B2}"/>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9C0A29CF-5948-4555-95AF-38954B1D839D}"/>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ECD9BD95-BADC-4902-A5DF-DFC94596B4EA}"/>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321B78B3-2753-4419-ABC6-C79C535825E4}"/>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F18641A3-D4BA-4C8A-B8AC-6698267EAF45}"/>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69E06F9E-34CD-414C-B157-28F2C38824E1}"/>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A3A8566A-DA1C-4233-AF5E-79A7935D0148}"/>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ABAAA3CA-6CA6-49FD-8AC5-11473177033E}"/>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37BF9EA1-2FCD-4E66-8E88-DABB668C173D}"/>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F165E219-796F-4D8B-B91F-9CADBB438ADE}"/>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6D273F13-4841-49E5-A671-C105113CD4E3}"/>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0D26573D-CF5C-4F26-8ED0-49C7FA7E7B36}"/>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F68E1B42-ABE2-4080-B974-61B7216FCCD9}"/>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EC4FAEE8-1B97-4FA1-A51D-82FE00CAE014}"/>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30BD63D8-0491-4CE8-9593-CA8D3E3FDF22}"/>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88AAEE83-B8BA-401A-9B8F-1E59A74F1EFA}"/>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307" y="305984"/>
            <a:ext cx="1062709" cy="500213"/>
          </a:xfrm>
          <a:prstGeom prst="rect">
            <a:avLst/>
          </a:prstGeom>
        </p:spPr>
      </p:pic>
      <p:sp>
        <p:nvSpPr>
          <p:cNvPr id="4" name="Title 3"/>
          <p:cNvSpPr>
            <a:spLocks noGrp="1"/>
          </p:cNvSpPr>
          <p:nvPr>
            <p:ph type="title"/>
          </p:nvPr>
        </p:nvSpPr>
        <p:spPr/>
        <p:txBody>
          <a:bodyPr/>
          <a:lstStyle/>
          <a:p>
            <a:r>
              <a:rPr lang="en-GB" dirty="0"/>
              <a:t>Background &amp; Objectives</a:t>
            </a:r>
          </a:p>
        </p:txBody>
      </p:sp>
    </p:spTree>
    <p:extLst>
      <p:ext uri="{BB962C8B-B14F-4D97-AF65-F5344CB8AC3E}">
        <p14:creationId xmlns:p14="http://schemas.microsoft.com/office/powerpoint/2010/main" val="208391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C183D7F6-B498-43B3-948B-1728B52AA6E4}">
                <adec:decorative xmlns:adec="http://schemas.microsoft.com/office/drawing/2017/decorative" val="1"/>
              </a:ext>
            </a:extLst>
          </p:cNvPr>
          <p:cNvGrpSpPr/>
          <p:nvPr/>
        </p:nvGrpSpPr>
        <p:grpSpPr>
          <a:xfrm>
            <a:off x="1088958" y="1269093"/>
            <a:ext cx="5230101" cy="4822616"/>
            <a:chOff x="1139825" y="1368425"/>
            <a:chExt cx="2301875" cy="2332037"/>
          </a:xfrm>
        </p:grpSpPr>
        <p:sp>
          <p:nvSpPr>
            <p:cNvPr id="6" name="Freeform 9"/>
            <p:cNvSpPr>
              <a:spLocks noEditPoints="1"/>
            </p:cNvSpPr>
            <p:nvPr/>
          </p:nvSpPr>
          <p:spPr bwMode="auto">
            <a:xfrm>
              <a:off x="1166813" y="1368425"/>
              <a:ext cx="2238375" cy="360362"/>
            </a:xfrm>
            <a:custGeom>
              <a:avLst/>
              <a:gdLst>
                <a:gd name="T0" fmla="*/ 559 w 801"/>
                <a:gd name="T1" fmla="*/ 4 h 129"/>
                <a:gd name="T2" fmla="*/ 559 w 801"/>
                <a:gd name="T3" fmla="*/ 4 h 129"/>
                <a:gd name="T4" fmla="*/ 786 w 801"/>
                <a:gd name="T5" fmla="*/ 6 h 129"/>
                <a:gd name="T6" fmla="*/ 800 w 801"/>
                <a:gd name="T7" fmla="*/ 129 h 129"/>
                <a:gd name="T8" fmla="*/ 801 w 801"/>
                <a:gd name="T9" fmla="*/ 129 h 129"/>
                <a:gd name="T10" fmla="*/ 786 w 801"/>
                <a:gd name="T11" fmla="*/ 5 h 129"/>
                <a:gd name="T12" fmla="*/ 559 w 801"/>
                <a:gd name="T13" fmla="*/ 4 h 129"/>
                <a:gd name="T14" fmla="*/ 0 w 801"/>
                <a:gd name="T15" fmla="*/ 0 h 129"/>
                <a:gd name="T16" fmla="*/ 0 w 801"/>
                <a:gd name="T17" fmla="*/ 0 h 129"/>
                <a:gd name="T18" fmla="*/ 204 w 801"/>
                <a:gd name="T19" fmla="*/ 2 h 129"/>
                <a:gd name="T20" fmla="*/ 203 w 801"/>
                <a:gd name="T21" fmla="*/ 1 h 129"/>
                <a:gd name="T22" fmla="*/ 0 w 801"/>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1" h="129">
                  <a:moveTo>
                    <a:pt x="559" y="4"/>
                  </a:moveTo>
                  <a:cubicBezTo>
                    <a:pt x="559" y="4"/>
                    <a:pt x="559" y="4"/>
                    <a:pt x="559" y="4"/>
                  </a:cubicBezTo>
                  <a:cubicBezTo>
                    <a:pt x="786" y="6"/>
                    <a:pt x="786" y="6"/>
                    <a:pt x="786" y="6"/>
                  </a:cubicBezTo>
                  <a:cubicBezTo>
                    <a:pt x="786" y="6"/>
                    <a:pt x="798" y="58"/>
                    <a:pt x="800" y="129"/>
                  </a:cubicBezTo>
                  <a:cubicBezTo>
                    <a:pt x="801" y="129"/>
                    <a:pt x="801" y="129"/>
                    <a:pt x="801" y="129"/>
                  </a:cubicBezTo>
                  <a:cubicBezTo>
                    <a:pt x="800" y="58"/>
                    <a:pt x="786" y="5"/>
                    <a:pt x="786" y="5"/>
                  </a:cubicBezTo>
                  <a:cubicBezTo>
                    <a:pt x="559" y="4"/>
                    <a:pt x="559" y="4"/>
                    <a:pt x="559" y="4"/>
                  </a:cubicBezTo>
                  <a:moveTo>
                    <a:pt x="0" y="0"/>
                  </a:moveTo>
                  <a:cubicBezTo>
                    <a:pt x="0" y="0"/>
                    <a:pt x="0" y="0"/>
                    <a:pt x="0" y="0"/>
                  </a:cubicBezTo>
                  <a:cubicBezTo>
                    <a:pt x="204" y="2"/>
                    <a:pt x="204" y="2"/>
                    <a:pt x="204" y="2"/>
                  </a:cubicBezTo>
                  <a:cubicBezTo>
                    <a:pt x="203" y="1"/>
                    <a:pt x="203" y="1"/>
                    <a:pt x="203" y="1"/>
                  </a:cubicBezTo>
                  <a:cubicBezTo>
                    <a:pt x="0" y="0"/>
                    <a:pt x="0" y="0"/>
                    <a:pt x="0" y="0"/>
                  </a:cubicBezTo>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10"/>
            <p:cNvSpPr>
              <a:spLocks/>
            </p:cNvSpPr>
            <p:nvPr/>
          </p:nvSpPr>
          <p:spPr bwMode="auto">
            <a:xfrm>
              <a:off x="1166813" y="1368425"/>
              <a:ext cx="2235200" cy="360362"/>
            </a:xfrm>
            <a:custGeom>
              <a:avLst/>
              <a:gdLst>
                <a:gd name="T0" fmla="*/ 0 w 800"/>
                <a:gd name="T1" fmla="*/ 0 h 129"/>
                <a:gd name="T2" fmla="*/ 13 w 800"/>
                <a:gd name="T3" fmla="*/ 129 h 129"/>
                <a:gd name="T4" fmla="*/ 800 w 800"/>
                <a:gd name="T5" fmla="*/ 129 h 129"/>
                <a:gd name="T6" fmla="*/ 786 w 800"/>
                <a:gd name="T7" fmla="*/ 6 h 129"/>
                <a:gd name="T8" fmla="*/ 559 w 800"/>
                <a:gd name="T9" fmla="*/ 4 h 129"/>
                <a:gd name="T10" fmla="*/ 546 w 800"/>
                <a:gd name="T11" fmla="*/ 21 h 129"/>
                <a:gd name="T12" fmla="*/ 577 w 800"/>
                <a:gd name="T13" fmla="*/ 28 h 129"/>
                <a:gd name="T14" fmla="*/ 257 w 800"/>
                <a:gd name="T15" fmla="*/ 70 h 129"/>
                <a:gd name="T16" fmla="*/ 227 w 800"/>
                <a:gd name="T17" fmla="*/ 69 h 129"/>
                <a:gd name="T18" fmla="*/ 237 w 800"/>
                <a:gd name="T19" fmla="*/ 42 h 129"/>
                <a:gd name="T20" fmla="*/ 211 w 800"/>
                <a:gd name="T21" fmla="*/ 38 h 129"/>
                <a:gd name="T22" fmla="*/ 223 w 800"/>
                <a:gd name="T23" fmla="*/ 16 h 129"/>
                <a:gd name="T24" fmla="*/ 204 w 800"/>
                <a:gd name="T25" fmla="*/ 2 h 129"/>
                <a:gd name="T26" fmla="*/ 0 w 800"/>
                <a:gd name="T2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29">
                  <a:moveTo>
                    <a:pt x="0" y="0"/>
                  </a:moveTo>
                  <a:cubicBezTo>
                    <a:pt x="7" y="42"/>
                    <a:pt x="11" y="86"/>
                    <a:pt x="13" y="129"/>
                  </a:cubicBezTo>
                  <a:cubicBezTo>
                    <a:pt x="800" y="129"/>
                    <a:pt x="800" y="129"/>
                    <a:pt x="800" y="129"/>
                  </a:cubicBezTo>
                  <a:cubicBezTo>
                    <a:pt x="798" y="58"/>
                    <a:pt x="786" y="6"/>
                    <a:pt x="786" y="6"/>
                  </a:cubicBezTo>
                  <a:cubicBezTo>
                    <a:pt x="559" y="4"/>
                    <a:pt x="559" y="4"/>
                    <a:pt x="559" y="4"/>
                  </a:cubicBezTo>
                  <a:cubicBezTo>
                    <a:pt x="546" y="21"/>
                    <a:pt x="546" y="21"/>
                    <a:pt x="546" y="21"/>
                  </a:cubicBezTo>
                  <a:cubicBezTo>
                    <a:pt x="577" y="28"/>
                    <a:pt x="577" y="28"/>
                    <a:pt x="577" y="28"/>
                  </a:cubicBezTo>
                  <a:cubicBezTo>
                    <a:pt x="577" y="28"/>
                    <a:pt x="434" y="70"/>
                    <a:pt x="257" y="70"/>
                  </a:cubicBezTo>
                  <a:cubicBezTo>
                    <a:pt x="247" y="70"/>
                    <a:pt x="237" y="70"/>
                    <a:pt x="227" y="69"/>
                  </a:cubicBezTo>
                  <a:cubicBezTo>
                    <a:pt x="237" y="42"/>
                    <a:pt x="237" y="42"/>
                    <a:pt x="237" y="42"/>
                  </a:cubicBezTo>
                  <a:cubicBezTo>
                    <a:pt x="211" y="38"/>
                    <a:pt x="211" y="38"/>
                    <a:pt x="211" y="38"/>
                  </a:cubicBezTo>
                  <a:cubicBezTo>
                    <a:pt x="223" y="16"/>
                    <a:pt x="223" y="16"/>
                    <a:pt x="223" y="16"/>
                  </a:cubicBezTo>
                  <a:cubicBezTo>
                    <a:pt x="204" y="2"/>
                    <a:pt x="204" y="2"/>
                    <a:pt x="204" y="2"/>
                  </a:cubicBezTo>
                  <a:cubicBezTo>
                    <a:pt x="0" y="0"/>
                    <a:pt x="0" y="0"/>
                    <a:pt x="0" y="0"/>
                  </a:cubicBezTo>
                </a:path>
              </a:pathLst>
            </a:custGeom>
            <a:solidFill>
              <a:srgbClr val="D0D1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5"/>
            <p:cNvSpPr>
              <a:spLocks/>
            </p:cNvSpPr>
            <p:nvPr/>
          </p:nvSpPr>
          <p:spPr bwMode="auto">
            <a:xfrm>
              <a:off x="1139825" y="1368425"/>
              <a:ext cx="2301875" cy="2332037"/>
            </a:xfrm>
            <a:custGeom>
              <a:avLst/>
              <a:gdLst>
                <a:gd name="T0" fmla="*/ 796 w 824"/>
                <a:gd name="T1" fmla="*/ 6 h 834"/>
                <a:gd name="T2" fmla="*/ 803 w 824"/>
                <a:gd name="T3" fmla="*/ 245 h 834"/>
                <a:gd name="T4" fmla="*/ 796 w 824"/>
                <a:gd name="T5" fmla="*/ 790 h 834"/>
                <a:gd name="T6" fmla="*/ 411 w 824"/>
                <a:gd name="T7" fmla="*/ 807 h 834"/>
                <a:gd name="T8" fmla="*/ 0 w 824"/>
                <a:gd name="T9" fmla="*/ 656 h 834"/>
                <a:gd name="T10" fmla="*/ 10 w 824"/>
                <a:gd name="T11" fmla="*/ 0 h 834"/>
                <a:gd name="T12" fmla="*/ 796 w 824"/>
                <a:gd name="T13" fmla="*/ 6 h 834"/>
              </a:gdLst>
              <a:ahLst/>
              <a:cxnLst>
                <a:cxn ang="0">
                  <a:pos x="T0" y="T1"/>
                </a:cxn>
                <a:cxn ang="0">
                  <a:pos x="T2" y="T3"/>
                </a:cxn>
                <a:cxn ang="0">
                  <a:pos x="T4" y="T5"/>
                </a:cxn>
                <a:cxn ang="0">
                  <a:pos x="T6" y="T7"/>
                </a:cxn>
                <a:cxn ang="0">
                  <a:pos x="T8" y="T9"/>
                </a:cxn>
                <a:cxn ang="0">
                  <a:pos x="T10" y="T11"/>
                </a:cxn>
                <a:cxn ang="0">
                  <a:pos x="T12" y="T13"/>
                </a:cxn>
              </a:cxnLst>
              <a:rect l="0" t="0" r="r" b="b"/>
              <a:pathLst>
                <a:path w="824" h="834">
                  <a:moveTo>
                    <a:pt x="796" y="6"/>
                  </a:moveTo>
                  <a:cubicBezTo>
                    <a:pt x="796" y="6"/>
                    <a:pt x="824" y="121"/>
                    <a:pt x="803" y="245"/>
                  </a:cubicBezTo>
                  <a:cubicBezTo>
                    <a:pt x="783" y="368"/>
                    <a:pt x="796" y="790"/>
                    <a:pt x="796" y="790"/>
                  </a:cubicBezTo>
                  <a:cubicBezTo>
                    <a:pt x="796" y="790"/>
                    <a:pt x="669" y="766"/>
                    <a:pt x="411" y="807"/>
                  </a:cubicBezTo>
                  <a:cubicBezTo>
                    <a:pt x="239" y="834"/>
                    <a:pt x="59" y="752"/>
                    <a:pt x="0" y="656"/>
                  </a:cubicBezTo>
                  <a:cubicBezTo>
                    <a:pt x="0" y="656"/>
                    <a:pt x="51" y="300"/>
                    <a:pt x="10" y="0"/>
                  </a:cubicBezTo>
                  <a:cubicBezTo>
                    <a:pt x="796" y="6"/>
                    <a:pt x="796" y="6"/>
                    <a:pt x="796" y="6"/>
                  </a:cubicBezTo>
                </a:path>
              </a:pathLst>
            </a:custGeom>
            <a:solidFill>
              <a:srgbClr val="D7D8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4" name="Rectangle 23"/>
          <p:cNvSpPr/>
          <p:nvPr/>
        </p:nvSpPr>
        <p:spPr>
          <a:xfrm>
            <a:off x="6760029" y="1279253"/>
            <a:ext cx="4343013" cy="4431983"/>
          </a:xfrm>
          <a:prstGeom prst="rect">
            <a:avLst/>
          </a:prstGeom>
          <a:solidFill>
            <a:schemeClr val="accent4"/>
          </a:solidFill>
          <a:ln w="28575">
            <a:noFill/>
            <a:prstDash val="dash"/>
          </a:ln>
        </p:spPr>
        <p:txBody>
          <a:bodyPr wrap="square">
            <a:spAutoFit/>
          </a:bodyPr>
          <a:lstStyle/>
          <a:p>
            <a:pPr algn="ctr"/>
            <a:endParaRPr lang="en-GB" u="sng" dirty="0">
              <a:solidFill>
                <a:schemeClr val="bg1"/>
              </a:solidFill>
            </a:endParaRPr>
          </a:p>
          <a:p>
            <a:pPr algn="ctr"/>
            <a:r>
              <a:rPr lang="en-GB" u="sng" dirty="0"/>
              <a:t>Timings</a:t>
            </a:r>
          </a:p>
          <a:p>
            <a:pPr algn="ctr"/>
            <a:endParaRPr lang="en-GB" b="1" dirty="0"/>
          </a:p>
          <a:p>
            <a:pPr algn="ctr"/>
            <a:r>
              <a:rPr lang="en-GB" sz="1600" dirty="0"/>
              <a:t>Wave 1: November 2017 (Pre-campaign, February 2018 campaign launches)</a:t>
            </a:r>
          </a:p>
          <a:p>
            <a:pPr algn="ctr"/>
            <a:r>
              <a:rPr lang="en-GB" sz="1600" dirty="0"/>
              <a:t>Wave 2: May 2018 (Post-campaign)</a:t>
            </a:r>
          </a:p>
          <a:p>
            <a:pPr algn="ctr"/>
            <a:r>
              <a:rPr lang="en-GB" sz="1600" dirty="0"/>
              <a:t>Wave 3: November 2018</a:t>
            </a:r>
          </a:p>
          <a:p>
            <a:pPr algn="ctr"/>
            <a:endParaRPr lang="en-GB" sz="1600" dirty="0"/>
          </a:p>
          <a:p>
            <a:pPr algn="ctr"/>
            <a:r>
              <a:rPr lang="en-GB" b="1" dirty="0"/>
              <a:t>Wave 4: May 2019</a:t>
            </a:r>
          </a:p>
          <a:p>
            <a:pPr algn="ctr"/>
            <a:endParaRPr lang="en-GB" b="1" dirty="0"/>
          </a:p>
          <a:p>
            <a:pPr algn="ctr"/>
            <a:r>
              <a:rPr lang="en-GB" sz="1600" dirty="0"/>
              <a:t>Wave 5: November 2019</a:t>
            </a:r>
          </a:p>
          <a:p>
            <a:pPr algn="ctr"/>
            <a:r>
              <a:rPr lang="en-GB" sz="1600" dirty="0"/>
              <a:t>Wave 6: May 2020</a:t>
            </a:r>
          </a:p>
          <a:p>
            <a:pPr algn="ctr"/>
            <a:r>
              <a:rPr lang="en-GB" sz="1600" dirty="0"/>
              <a:t>Wave 7: November 2020</a:t>
            </a:r>
          </a:p>
          <a:p>
            <a:pPr algn="ctr"/>
            <a:r>
              <a:rPr lang="en-GB" sz="1600" dirty="0"/>
              <a:t>Wave 8: May 2021</a:t>
            </a:r>
          </a:p>
          <a:p>
            <a:pPr algn="ctr"/>
            <a:r>
              <a:rPr lang="en-GB" sz="1600" dirty="0"/>
              <a:t>Wave 9: November 2021</a:t>
            </a:r>
          </a:p>
          <a:p>
            <a:pPr algn="ctr"/>
            <a:r>
              <a:rPr lang="en-GB" sz="1600" dirty="0"/>
              <a:t>Wave 10: May 2022</a:t>
            </a:r>
          </a:p>
          <a:p>
            <a:pPr algn="ctr"/>
            <a:r>
              <a:rPr lang="en-GB" sz="1600" dirty="0"/>
              <a:t>Wave 11: November 2022</a:t>
            </a:r>
          </a:p>
        </p:txBody>
      </p:sp>
      <p:sp>
        <p:nvSpPr>
          <p:cNvPr id="14" name="Rectangle 13"/>
          <p:cNvSpPr/>
          <p:nvPr/>
        </p:nvSpPr>
        <p:spPr>
          <a:xfrm>
            <a:off x="1268353" y="1703049"/>
            <a:ext cx="4842457" cy="3970318"/>
          </a:xfrm>
          <a:prstGeom prst="rect">
            <a:avLst/>
          </a:prstGeom>
        </p:spPr>
        <p:txBody>
          <a:bodyPr wrap="square">
            <a:spAutoFit/>
          </a:bodyPr>
          <a:lstStyle/>
          <a:p>
            <a:pPr marL="285750" indent="-285750">
              <a:buFont typeface="Arial" panose="020B0604020202020204" pitchFamily="34" charset="0"/>
              <a:buChar char="•"/>
            </a:pPr>
            <a:r>
              <a:rPr lang="en-GB" dirty="0"/>
              <a:t>2CV/Community Research carried out a </a:t>
            </a:r>
            <a:r>
              <a:rPr lang="en-GB" b="1" dirty="0"/>
              <a:t>10 minute online survey </a:t>
            </a:r>
            <a:r>
              <a:rPr lang="en-GB" sz="1600" dirty="0"/>
              <a:t>to measure success of the FSA food product improvement through </a:t>
            </a:r>
            <a:r>
              <a:rPr lang="en-GB" b="1" dirty="0"/>
              <a:t>robust consumer insights </a:t>
            </a:r>
            <a:r>
              <a:rPr lang="en-GB" sz="1600" dirty="0"/>
              <a:t>and monitor how these change over time with manufacturing and campaign impact.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b="1" dirty="0"/>
              <a:t>A 4-5 year project</a:t>
            </a:r>
            <a:r>
              <a:rPr lang="en-GB" sz="1600" dirty="0"/>
              <a:t>, with consumer insights gathered twice a year.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a:t>
            </a:r>
            <a:r>
              <a:rPr lang="en-GB" b="1" dirty="0"/>
              <a:t>nationally representative sample </a:t>
            </a:r>
            <a:r>
              <a:rPr lang="en-GB" sz="1600" dirty="0"/>
              <a:t>of c.300 people per wave in Northern Ireland.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Nationally representative quotas set in terms of gender, age and SEG.</a:t>
            </a:r>
          </a:p>
          <a:p>
            <a:pPr marL="285750" indent="-285750">
              <a:buFont typeface="Arial" panose="020B0604020202020204" pitchFamily="34" charset="0"/>
              <a:buChar char="•"/>
            </a:pPr>
            <a:endParaRPr lang="en-GB" sz="1600" dirty="0"/>
          </a:p>
        </p:txBody>
      </p:sp>
      <p:grpSp>
        <p:nvGrpSpPr>
          <p:cNvPr id="16" name="Group 15">
            <a:extLst>
              <a:ext uri="{FF2B5EF4-FFF2-40B4-BE49-F238E27FC236}">
                <a16:creationId xmlns:a16="http://schemas.microsoft.com/office/drawing/2014/main" id="{99FE10F8-8074-403B-B375-BEA0612AB2F0}"/>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17" name="Freeform: Shape 16">
              <a:extLst>
                <a:ext uri="{FF2B5EF4-FFF2-40B4-BE49-F238E27FC236}">
                  <a16:creationId xmlns:a16="http://schemas.microsoft.com/office/drawing/2014/main" id="{C412DFE0-3FAB-4847-9E2A-3BCB3235F6F2}"/>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3DB2A95-0139-4294-9AD6-CA0482CA5432}"/>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EA2D7EB-9E54-4ECB-AAE8-DCE59EAD6064}"/>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F26C033-D77B-4CDF-A6A6-703BC2634E8E}"/>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55EA95F-A777-4951-B566-C95E0EA5BC9D}"/>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161C0CA8-738C-4B24-B53A-336AB6DE71FC}"/>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952A9F4-1A2D-4290-8CB3-BD035770BE80}"/>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ED5F0D62-5303-4D80-B6A2-34C6DECE7207}"/>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0EBE498-02FD-4D3E-99F3-1ACEFF396A8F}"/>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1264674-11F0-44BA-9C94-5FBD2A2EF832}"/>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CD6762-AB22-4460-B549-91423CAF5DFC}"/>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D2CC34A-BD5F-4A25-824D-5777097753D4}"/>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B0A7C93-42C7-4C4C-BB77-9D65A412BD22}"/>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3C2435-0243-44EB-9A59-DB32879C0484}"/>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54F3A08F-FBF6-4992-877B-43CEF421129E}"/>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BCEA26A-1047-4437-B9CB-78ABF521B6B4}"/>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C5CD5DC-8E14-4597-B540-50CCF5DA99F6}"/>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640980DE-9917-4A5B-8111-AE1A4F202824}"/>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E2BEE23A-4167-4EE6-ACC1-C84EA22992B5}"/>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4D1EE0E6-4F2E-4AEB-A94E-8AD9852C6458}"/>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D7C36000-D489-4B9D-819A-DA2043E00DD5}"/>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62C4EECA-0695-4297-9F4B-531A00A170DC}"/>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FB437EF6-2E6B-454F-99FB-4FDDA03075CD}"/>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F1BDC8B-525F-4603-AF53-72A9D8835F56}"/>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6FBB0DD1-7406-44D6-B974-B10F6CFE7F8A}"/>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AB3B02BE-2B4D-4F1F-951D-8C4A9B8D71AD}"/>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92F5B244-CAE2-4CDE-9F65-75C5781E66EF}"/>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3C4C1B36-CF28-40FB-B1ED-BB1642AF0432}"/>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434A1B39-7157-4A88-A818-AAC6776A7D1B}"/>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41CEF1E-D033-4680-8F98-D0625BEC5493}"/>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618644C-5FAE-4273-86E6-E3F98EB08EFC}"/>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DA704BDC-FBEB-4235-B23B-1517557D6B03}"/>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E4502375-75CB-4884-BB61-9F3F6718B818}"/>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50F26EB-D2F7-4531-83A1-D10E1D30C64E}"/>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A9B5A89-4B84-4555-B8ED-29C28252E92C}"/>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27B3DCEF-2F6F-4A2E-892E-A63EE2003881}"/>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87F3DF2C-9262-4928-A480-BD185EF31394}"/>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BA853559-50C8-46F4-8BD6-08CAD0B5F0C4}"/>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1BDDBFA9-BA8B-4075-8148-AE141B7279EE}"/>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1211C5FA-EB22-4E3C-A435-EB9F6E3F26B9}"/>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394470E-BEE1-4C47-8922-2A8FB8C2C41F}"/>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F4681B0A-0017-4B43-AD36-987C2E224A22}"/>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307" y="305984"/>
            <a:ext cx="1062709" cy="500213"/>
          </a:xfrm>
          <a:prstGeom prst="rect">
            <a:avLst/>
          </a:prstGeom>
        </p:spPr>
      </p:pic>
      <p:sp>
        <p:nvSpPr>
          <p:cNvPr id="2" name="Title 1"/>
          <p:cNvSpPr>
            <a:spLocks noGrp="1"/>
          </p:cNvSpPr>
          <p:nvPr>
            <p:ph type="title"/>
          </p:nvPr>
        </p:nvSpPr>
        <p:spPr/>
        <p:txBody>
          <a:bodyPr/>
          <a:lstStyle/>
          <a:p>
            <a:r>
              <a:rPr lang="en-GB" dirty="0"/>
              <a:t>Our Approach</a:t>
            </a:r>
          </a:p>
        </p:txBody>
      </p:sp>
    </p:spTree>
    <p:extLst>
      <p:ext uri="{BB962C8B-B14F-4D97-AF65-F5344CB8AC3E}">
        <p14:creationId xmlns:p14="http://schemas.microsoft.com/office/powerpoint/2010/main" val="229231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613" y="6248400"/>
            <a:ext cx="11725834" cy="507831"/>
          </a:xfrm>
          <a:prstGeom prst="rect">
            <a:avLst/>
          </a:prstGeom>
          <a:noFill/>
        </p:spPr>
        <p:txBody>
          <a:bodyPr wrap="square" rtlCol="0">
            <a:spAutoFit/>
          </a:bodyPr>
          <a:lstStyle/>
          <a:p>
            <a:r>
              <a:rPr lang="en-GB" sz="900" dirty="0"/>
              <a:t>Source: 2CV Northern Ireland Tracking Project, Wave 4 May 2019.</a:t>
            </a:r>
          </a:p>
          <a:p>
            <a:r>
              <a:rPr lang="en-GB" sz="900" dirty="0"/>
              <a:t>K3: How much do you agree or disagree with the following statements (10 pt. scale). </a:t>
            </a:r>
          </a:p>
          <a:p>
            <a:r>
              <a:rPr lang="en-GB" sz="900" dirty="0"/>
              <a:t>Base: Nat Rep W1 (n=311), W2 (n=307), W3 (n=310), W4 (n=312)</a:t>
            </a:r>
          </a:p>
        </p:txBody>
      </p:sp>
      <p:sp>
        <p:nvSpPr>
          <p:cNvPr id="9" name="Rectangle 8"/>
          <p:cNvSpPr/>
          <p:nvPr/>
        </p:nvSpPr>
        <p:spPr>
          <a:xfrm>
            <a:off x="124287" y="5651227"/>
            <a:ext cx="11942208" cy="59717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Consumers claim to understand what is healthier, but fewer are actively seeking out these healthier options when shopping/eating out, suggesting there is a role for making these healthier options more appealing rather than re-educating</a:t>
            </a:r>
          </a:p>
        </p:txBody>
      </p:sp>
      <p:grpSp>
        <p:nvGrpSpPr>
          <p:cNvPr id="5" name="Group 4">
            <a:extLst>
              <a:ext uri="{C183D7F6-B498-43B3-948B-1728B52AA6E4}">
                <adec:decorative xmlns:adec="http://schemas.microsoft.com/office/drawing/2017/decorative" val="1"/>
              </a:ext>
            </a:extLst>
          </p:cNvPr>
          <p:cNvGrpSpPr/>
          <p:nvPr/>
        </p:nvGrpSpPr>
        <p:grpSpPr>
          <a:xfrm>
            <a:off x="1366693" y="1949431"/>
            <a:ext cx="587677" cy="561306"/>
            <a:chOff x="1796488" y="3518493"/>
            <a:chExt cx="621271" cy="593393"/>
          </a:xfrm>
          <a:solidFill>
            <a:schemeClr val="accent4"/>
          </a:solidFill>
        </p:grpSpPr>
        <p:sp>
          <p:nvSpPr>
            <p:cNvPr id="87" name="object 60"/>
            <p:cNvSpPr/>
            <p:nvPr/>
          </p:nvSpPr>
          <p:spPr>
            <a:xfrm>
              <a:off x="1949495" y="3667201"/>
              <a:ext cx="296664" cy="340519"/>
            </a:xfrm>
            <a:custGeom>
              <a:avLst/>
              <a:gdLst/>
              <a:ahLst/>
              <a:cxnLst/>
              <a:rect l="l" t="t" r="r" b="b"/>
              <a:pathLst>
                <a:path w="365125" h="419100">
                  <a:moveTo>
                    <a:pt x="201153" y="0"/>
                  </a:moveTo>
                  <a:lnTo>
                    <a:pt x="149193" y="1172"/>
                  </a:lnTo>
                  <a:lnTo>
                    <a:pt x="102777" y="15644"/>
                  </a:lnTo>
                  <a:lnTo>
                    <a:pt x="62713" y="43250"/>
                  </a:lnTo>
                  <a:lnTo>
                    <a:pt x="29805" y="83820"/>
                  </a:lnTo>
                  <a:lnTo>
                    <a:pt x="8096" y="130076"/>
                  </a:lnTo>
                  <a:lnTo>
                    <a:pt x="0" y="177085"/>
                  </a:lnTo>
                  <a:lnTo>
                    <a:pt x="6164" y="224537"/>
                  </a:lnTo>
                  <a:lnTo>
                    <a:pt x="27239" y="272122"/>
                  </a:lnTo>
                  <a:lnTo>
                    <a:pt x="38794" y="291067"/>
                  </a:lnTo>
                  <a:lnTo>
                    <a:pt x="50269" y="310073"/>
                  </a:lnTo>
                  <a:lnTo>
                    <a:pt x="71347" y="348996"/>
                  </a:lnTo>
                  <a:lnTo>
                    <a:pt x="90210" y="401065"/>
                  </a:lnTo>
                  <a:lnTo>
                    <a:pt x="95972" y="418693"/>
                  </a:lnTo>
                  <a:lnTo>
                    <a:pt x="270762" y="418693"/>
                  </a:lnTo>
                  <a:lnTo>
                    <a:pt x="272972" y="413283"/>
                  </a:lnTo>
                  <a:lnTo>
                    <a:pt x="274991" y="409702"/>
                  </a:lnTo>
                  <a:lnTo>
                    <a:pt x="285688" y="372948"/>
                  </a:lnTo>
                  <a:lnTo>
                    <a:pt x="314782" y="311615"/>
                  </a:lnTo>
                  <a:lnTo>
                    <a:pt x="333436" y="282689"/>
                  </a:lnTo>
                  <a:lnTo>
                    <a:pt x="354226" y="244398"/>
                  </a:lnTo>
                  <a:lnTo>
                    <a:pt x="264577" y="244398"/>
                  </a:lnTo>
                  <a:lnTo>
                    <a:pt x="269949" y="203212"/>
                  </a:lnTo>
                  <a:lnTo>
                    <a:pt x="284422" y="196380"/>
                  </a:lnTo>
                  <a:lnTo>
                    <a:pt x="300020" y="192168"/>
                  </a:lnTo>
                  <a:lnTo>
                    <a:pt x="316984" y="189659"/>
                  </a:lnTo>
                  <a:lnTo>
                    <a:pt x="335557" y="187934"/>
                  </a:lnTo>
                  <a:lnTo>
                    <a:pt x="365057" y="187934"/>
                  </a:lnTo>
                  <a:lnTo>
                    <a:pt x="364993" y="173888"/>
                  </a:lnTo>
                  <a:lnTo>
                    <a:pt x="270241" y="173888"/>
                  </a:lnTo>
                  <a:lnTo>
                    <a:pt x="264885" y="135187"/>
                  </a:lnTo>
                  <a:lnTo>
                    <a:pt x="253496" y="99428"/>
                  </a:lnTo>
                  <a:lnTo>
                    <a:pt x="235698" y="66564"/>
                  </a:lnTo>
                  <a:lnTo>
                    <a:pt x="211110" y="36550"/>
                  </a:lnTo>
                  <a:lnTo>
                    <a:pt x="296125" y="36550"/>
                  </a:lnTo>
                  <a:lnTo>
                    <a:pt x="295325" y="35715"/>
                  </a:lnTo>
                  <a:lnTo>
                    <a:pt x="252389" y="11809"/>
                  </a:lnTo>
                  <a:lnTo>
                    <a:pt x="201153" y="0"/>
                  </a:lnTo>
                  <a:close/>
                </a:path>
                <a:path w="365125" h="419100">
                  <a:moveTo>
                    <a:pt x="365057" y="187934"/>
                  </a:moveTo>
                  <a:lnTo>
                    <a:pt x="335557" y="187934"/>
                  </a:lnTo>
                  <a:lnTo>
                    <a:pt x="328852" y="226428"/>
                  </a:lnTo>
                  <a:lnTo>
                    <a:pt x="264577" y="244398"/>
                  </a:lnTo>
                  <a:lnTo>
                    <a:pt x="354226" y="244398"/>
                  </a:lnTo>
                  <a:lnTo>
                    <a:pt x="354620" y="243674"/>
                  </a:lnTo>
                  <a:lnTo>
                    <a:pt x="365054" y="203212"/>
                  </a:lnTo>
                  <a:lnTo>
                    <a:pt x="365057" y="187934"/>
                  </a:lnTo>
                  <a:close/>
                </a:path>
                <a:path w="365125" h="419100">
                  <a:moveTo>
                    <a:pt x="296125" y="36550"/>
                  </a:moveTo>
                  <a:lnTo>
                    <a:pt x="211110" y="36550"/>
                  </a:lnTo>
                  <a:lnTo>
                    <a:pt x="252754" y="46220"/>
                  </a:lnTo>
                  <a:lnTo>
                    <a:pt x="290755" y="74555"/>
                  </a:lnTo>
                  <a:lnTo>
                    <a:pt x="319216" y="115253"/>
                  </a:lnTo>
                  <a:lnTo>
                    <a:pt x="332243" y="162013"/>
                  </a:lnTo>
                  <a:lnTo>
                    <a:pt x="270241" y="173888"/>
                  </a:lnTo>
                  <a:lnTo>
                    <a:pt x="364993" y="173888"/>
                  </a:lnTo>
                  <a:lnTo>
                    <a:pt x="364935" y="160938"/>
                  </a:lnTo>
                  <a:lnTo>
                    <a:pt x="354036" y="118122"/>
                  </a:lnTo>
                  <a:lnTo>
                    <a:pt x="329396" y="71294"/>
                  </a:lnTo>
                  <a:lnTo>
                    <a:pt x="296125" y="36550"/>
                  </a:lnTo>
                  <a:close/>
                </a:path>
              </a:pathLst>
            </a:custGeom>
            <a:grpFill/>
          </p:spPr>
          <p:txBody>
            <a:bodyPr wrap="square" lIns="0" tIns="0" rIns="0" bIns="0" rtlCol="0"/>
            <a:lstStyle/>
            <a:p>
              <a:endParaRPr sz="975" dirty="0"/>
            </a:p>
          </p:txBody>
        </p:sp>
        <p:sp>
          <p:nvSpPr>
            <p:cNvPr id="88" name="object 61"/>
            <p:cNvSpPr/>
            <p:nvPr/>
          </p:nvSpPr>
          <p:spPr>
            <a:xfrm>
              <a:off x="2030166" y="4027841"/>
              <a:ext cx="134660" cy="0"/>
            </a:xfrm>
            <a:custGeom>
              <a:avLst/>
              <a:gdLst/>
              <a:ahLst/>
              <a:cxnLst/>
              <a:rect l="l" t="t" r="r" b="b"/>
              <a:pathLst>
                <a:path w="165735">
                  <a:moveTo>
                    <a:pt x="0" y="0"/>
                  </a:moveTo>
                  <a:lnTo>
                    <a:pt x="165519" y="0"/>
                  </a:lnTo>
                </a:path>
              </a:pathLst>
            </a:custGeom>
            <a:grpFill/>
            <a:ln w="17703">
              <a:solidFill>
                <a:srgbClr val="000000"/>
              </a:solidFill>
            </a:ln>
          </p:spPr>
          <p:txBody>
            <a:bodyPr wrap="square" lIns="0" tIns="0" rIns="0" bIns="0" rtlCol="0"/>
            <a:lstStyle/>
            <a:p>
              <a:endParaRPr sz="975" dirty="0"/>
            </a:p>
          </p:txBody>
        </p:sp>
        <p:sp>
          <p:nvSpPr>
            <p:cNvPr id="89" name="object 62"/>
            <p:cNvSpPr/>
            <p:nvPr/>
          </p:nvSpPr>
          <p:spPr>
            <a:xfrm>
              <a:off x="2030165" y="4044124"/>
              <a:ext cx="135176" cy="14446"/>
            </a:xfrm>
            <a:custGeom>
              <a:avLst/>
              <a:gdLst/>
              <a:ahLst/>
              <a:cxnLst/>
              <a:rect l="l" t="t" r="r" b="b"/>
              <a:pathLst>
                <a:path w="166369" h="17779">
                  <a:moveTo>
                    <a:pt x="165519" y="0"/>
                  </a:moveTo>
                  <a:lnTo>
                    <a:pt x="0" y="0"/>
                  </a:lnTo>
                  <a:lnTo>
                    <a:pt x="0" y="17703"/>
                  </a:lnTo>
                  <a:lnTo>
                    <a:pt x="165519" y="17703"/>
                  </a:lnTo>
                  <a:lnTo>
                    <a:pt x="164668" y="10426"/>
                  </a:lnTo>
                  <a:lnTo>
                    <a:pt x="166065" y="4711"/>
                  </a:lnTo>
                  <a:lnTo>
                    <a:pt x="165519" y="0"/>
                  </a:lnTo>
                  <a:close/>
                </a:path>
              </a:pathLst>
            </a:custGeom>
            <a:grpFill/>
          </p:spPr>
          <p:txBody>
            <a:bodyPr wrap="square" lIns="0" tIns="0" rIns="0" bIns="0" rtlCol="0"/>
            <a:lstStyle/>
            <a:p>
              <a:endParaRPr sz="975" dirty="0"/>
            </a:p>
          </p:txBody>
        </p:sp>
        <p:sp>
          <p:nvSpPr>
            <p:cNvPr id="90" name="object 63"/>
            <p:cNvSpPr/>
            <p:nvPr/>
          </p:nvSpPr>
          <p:spPr>
            <a:xfrm>
              <a:off x="2030166" y="4051316"/>
              <a:ext cx="134660" cy="0"/>
            </a:xfrm>
            <a:custGeom>
              <a:avLst/>
              <a:gdLst/>
              <a:ahLst/>
              <a:cxnLst/>
              <a:rect l="l" t="t" r="r" b="b"/>
              <a:pathLst>
                <a:path w="165735">
                  <a:moveTo>
                    <a:pt x="0" y="0"/>
                  </a:moveTo>
                  <a:lnTo>
                    <a:pt x="165519" y="0"/>
                  </a:lnTo>
                </a:path>
              </a:pathLst>
            </a:custGeom>
            <a:grpFill/>
            <a:ln w="17703">
              <a:solidFill>
                <a:srgbClr val="000000"/>
              </a:solidFill>
            </a:ln>
          </p:spPr>
          <p:txBody>
            <a:bodyPr wrap="square" lIns="0" tIns="0" rIns="0" bIns="0" rtlCol="0"/>
            <a:lstStyle/>
            <a:p>
              <a:endParaRPr sz="975" dirty="0"/>
            </a:p>
          </p:txBody>
        </p:sp>
        <p:sp>
          <p:nvSpPr>
            <p:cNvPr id="91" name="object 64"/>
            <p:cNvSpPr/>
            <p:nvPr/>
          </p:nvSpPr>
          <p:spPr>
            <a:xfrm>
              <a:off x="2030165" y="4067610"/>
              <a:ext cx="135176" cy="14446"/>
            </a:xfrm>
            <a:custGeom>
              <a:avLst/>
              <a:gdLst/>
              <a:ahLst/>
              <a:cxnLst/>
              <a:rect l="l" t="t" r="r" b="b"/>
              <a:pathLst>
                <a:path w="166369" h="17779">
                  <a:moveTo>
                    <a:pt x="165519" y="0"/>
                  </a:moveTo>
                  <a:lnTo>
                    <a:pt x="0" y="0"/>
                  </a:lnTo>
                  <a:lnTo>
                    <a:pt x="0" y="17703"/>
                  </a:lnTo>
                  <a:lnTo>
                    <a:pt x="165519" y="17703"/>
                  </a:lnTo>
                  <a:lnTo>
                    <a:pt x="164668" y="10426"/>
                  </a:lnTo>
                  <a:lnTo>
                    <a:pt x="166065" y="4711"/>
                  </a:lnTo>
                  <a:lnTo>
                    <a:pt x="165519" y="0"/>
                  </a:lnTo>
                  <a:close/>
                </a:path>
              </a:pathLst>
            </a:custGeom>
            <a:grpFill/>
          </p:spPr>
          <p:txBody>
            <a:bodyPr wrap="square" lIns="0" tIns="0" rIns="0" bIns="0" rtlCol="0"/>
            <a:lstStyle/>
            <a:p>
              <a:endParaRPr sz="975" dirty="0"/>
            </a:p>
          </p:txBody>
        </p:sp>
        <p:sp>
          <p:nvSpPr>
            <p:cNvPr id="92" name="object 65"/>
            <p:cNvSpPr/>
            <p:nvPr/>
          </p:nvSpPr>
          <p:spPr>
            <a:xfrm>
              <a:off x="2030166" y="4074801"/>
              <a:ext cx="134660" cy="0"/>
            </a:xfrm>
            <a:custGeom>
              <a:avLst/>
              <a:gdLst/>
              <a:ahLst/>
              <a:cxnLst/>
              <a:rect l="l" t="t" r="r" b="b"/>
              <a:pathLst>
                <a:path w="165735">
                  <a:moveTo>
                    <a:pt x="0" y="0"/>
                  </a:moveTo>
                  <a:lnTo>
                    <a:pt x="165519" y="0"/>
                  </a:lnTo>
                </a:path>
              </a:pathLst>
            </a:custGeom>
            <a:grpFill/>
            <a:ln w="17703">
              <a:solidFill>
                <a:srgbClr val="000000"/>
              </a:solidFill>
            </a:ln>
          </p:spPr>
          <p:txBody>
            <a:bodyPr wrap="square" lIns="0" tIns="0" rIns="0" bIns="0" rtlCol="0"/>
            <a:lstStyle/>
            <a:p>
              <a:endParaRPr sz="975" dirty="0"/>
            </a:p>
          </p:txBody>
        </p:sp>
        <p:sp>
          <p:nvSpPr>
            <p:cNvPr id="93" name="object 66"/>
            <p:cNvSpPr/>
            <p:nvPr/>
          </p:nvSpPr>
          <p:spPr>
            <a:xfrm>
              <a:off x="2030166" y="4088154"/>
              <a:ext cx="134660" cy="23732"/>
            </a:xfrm>
            <a:custGeom>
              <a:avLst/>
              <a:gdLst/>
              <a:ahLst/>
              <a:cxnLst/>
              <a:rect l="l" t="t" r="r" b="b"/>
              <a:pathLst>
                <a:path w="165735" h="29209">
                  <a:moveTo>
                    <a:pt x="122605" y="17703"/>
                  </a:moveTo>
                  <a:lnTo>
                    <a:pt x="37909" y="17703"/>
                  </a:lnTo>
                  <a:lnTo>
                    <a:pt x="38404" y="18999"/>
                  </a:lnTo>
                  <a:lnTo>
                    <a:pt x="41490" y="26136"/>
                  </a:lnTo>
                  <a:lnTo>
                    <a:pt x="46062" y="29210"/>
                  </a:lnTo>
                  <a:lnTo>
                    <a:pt x="117106" y="29210"/>
                  </a:lnTo>
                  <a:lnTo>
                    <a:pt x="121005" y="23012"/>
                  </a:lnTo>
                  <a:lnTo>
                    <a:pt x="122605" y="17703"/>
                  </a:lnTo>
                  <a:close/>
                </a:path>
                <a:path w="165735" h="29209">
                  <a:moveTo>
                    <a:pt x="165201" y="0"/>
                  </a:moveTo>
                  <a:lnTo>
                    <a:pt x="0" y="0"/>
                  </a:lnTo>
                  <a:lnTo>
                    <a:pt x="0" y="3644"/>
                  </a:lnTo>
                  <a:lnTo>
                    <a:pt x="3060" y="6858"/>
                  </a:lnTo>
                  <a:lnTo>
                    <a:pt x="9753" y="14630"/>
                  </a:lnTo>
                  <a:lnTo>
                    <a:pt x="18872" y="17703"/>
                  </a:lnTo>
                  <a:lnTo>
                    <a:pt x="135940" y="17703"/>
                  </a:lnTo>
                  <a:lnTo>
                    <a:pt x="147447" y="15782"/>
                  </a:lnTo>
                  <a:lnTo>
                    <a:pt x="156214" y="11104"/>
                  </a:lnTo>
                  <a:lnTo>
                    <a:pt x="162160" y="5300"/>
                  </a:lnTo>
                  <a:lnTo>
                    <a:pt x="165201" y="0"/>
                  </a:lnTo>
                  <a:close/>
                </a:path>
              </a:pathLst>
            </a:custGeom>
            <a:grpFill/>
          </p:spPr>
          <p:txBody>
            <a:bodyPr wrap="square" lIns="0" tIns="0" rIns="0" bIns="0" rtlCol="0"/>
            <a:lstStyle/>
            <a:p>
              <a:endParaRPr sz="975" dirty="0"/>
            </a:p>
          </p:txBody>
        </p:sp>
        <p:sp>
          <p:nvSpPr>
            <p:cNvPr id="94" name="object 67"/>
            <p:cNvSpPr/>
            <p:nvPr/>
          </p:nvSpPr>
          <p:spPr>
            <a:xfrm>
              <a:off x="2232300" y="3603678"/>
              <a:ext cx="94932" cy="93901"/>
            </a:xfrm>
            <a:custGeom>
              <a:avLst/>
              <a:gdLst/>
              <a:ahLst/>
              <a:cxnLst/>
              <a:rect l="l" t="t" r="r" b="b"/>
              <a:pathLst>
                <a:path w="116839" h="115570">
                  <a:moveTo>
                    <a:pt x="105410" y="0"/>
                  </a:moveTo>
                  <a:lnTo>
                    <a:pt x="99796" y="1651"/>
                  </a:lnTo>
                  <a:lnTo>
                    <a:pt x="96824" y="1651"/>
                  </a:lnTo>
                  <a:lnTo>
                    <a:pt x="28562" y="68203"/>
                  </a:lnTo>
                  <a:lnTo>
                    <a:pt x="63" y="96507"/>
                  </a:lnTo>
                  <a:lnTo>
                    <a:pt x="0" y="104838"/>
                  </a:lnTo>
                  <a:lnTo>
                    <a:pt x="7035" y="111340"/>
                  </a:lnTo>
                  <a:lnTo>
                    <a:pt x="12540" y="114795"/>
                  </a:lnTo>
                  <a:lnTo>
                    <a:pt x="17991" y="115316"/>
                  </a:lnTo>
                  <a:lnTo>
                    <a:pt x="23253" y="113369"/>
                  </a:lnTo>
                  <a:lnTo>
                    <a:pt x="28194" y="109423"/>
                  </a:lnTo>
                  <a:lnTo>
                    <a:pt x="115112" y="20789"/>
                  </a:lnTo>
                  <a:lnTo>
                    <a:pt x="115163" y="17907"/>
                  </a:lnTo>
                  <a:lnTo>
                    <a:pt x="116370" y="14084"/>
                  </a:lnTo>
                  <a:lnTo>
                    <a:pt x="106694" y="1651"/>
                  </a:lnTo>
                  <a:lnTo>
                    <a:pt x="99796" y="1651"/>
                  </a:lnTo>
                  <a:lnTo>
                    <a:pt x="106684" y="1638"/>
                  </a:lnTo>
                  <a:lnTo>
                    <a:pt x="105410" y="0"/>
                  </a:lnTo>
                  <a:close/>
                </a:path>
              </a:pathLst>
            </a:custGeom>
            <a:grpFill/>
          </p:spPr>
          <p:txBody>
            <a:bodyPr wrap="square" lIns="0" tIns="0" rIns="0" bIns="0" rtlCol="0"/>
            <a:lstStyle/>
            <a:p>
              <a:endParaRPr sz="975" dirty="0"/>
            </a:p>
          </p:txBody>
        </p:sp>
        <p:sp>
          <p:nvSpPr>
            <p:cNvPr id="95" name="object 68"/>
            <p:cNvSpPr/>
            <p:nvPr/>
          </p:nvSpPr>
          <p:spPr>
            <a:xfrm>
              <a:off x="2082988" y="3518493"/>
              <a:ext cx="24765" cy="119698"/>
            </a:xfrm>
            <a:custGeom>
              <a:avLst/>
              <a:gdLst/>
              <a:ahLst/>
              <a:cxnLst/>
              <a:rect l="l" t="t" r="r" b="b"/>
              <a:pathLst>
                <a:path w="30480" h="147320">
                  <a:moveTo>
                    <a:pt x="14925" y="0"/>
                  </a:moveTo>
                  <a:lnTo>
                    <a:pt x="12" y="321"/>
                  </a:lnTo>
                  <a:lnTo>
                    <a:pt x="0" y="138218"/>
                  </a:lnTo>
                  <a:lnTo>
                    <a:pt x="3733" y="146815"/>
                  </a:lnTo>
                  <a:lnTo>
                    <a:pt x="14249" y="146981"/>
                  </a:lnTo>
                  <a:lnTo>
                    <a:pt x="21695" y="145528"/>
                  </a:lnTo>
                  <a:lnTo>
                    <a:pt x="26558" y="141321"/>
                  </a:lnTo>
                  <a:lnTo>
                    <a:pt x="29197" y="135017"/>
                  </a:lnTo>
                  <a:lnTo>
                    <a:pt x="29972" y="127270"/>
                  </a:lnTo>
                  <a:lnTo>
                    <a:pt x="29839" y="46369"/>
                  </a:lnTo>
                  <a:lnTo>
                    <a:pt x="29527" y="19409"/>
                  </a:lnTo>
                  <a:lnTo>
                    <a:pt x="28230" y="8558"/>
                  </a:lnTo>
                  <a:lnTo>
                    <a:pt x="23847" y="2416"/>
                  </a:lnTo>
                  <a:lnTo>
                    <a:pt x="14925" y="0"/>
                  </a:lnTo>
                  <a:close/>
                </a:path>
              </a:pathLst>
            </a:custGeom>
            <a:grpFill/>
          </p:spPr>
          <p:txBody>
            <a:bodyPr wrap="square" lIns="0" tIns="0" rIns="0" bIns="0" rtlCol="0"/>
            <a:lstStyle/>
            <a:p>
              <a:endParaRPr sz="975" dirty="0"/>
            </a:p>
          </p:txBody>
        </p:sp>
        <p:sp>
          <p:nvSpPr>
            <p:cNvPr id="96" name="object 69"/>
            <p:cNvSpPr/>
            <p:nvPr/>
          </p:nvSpPr>
          <p:spPr>
            <a:xfrm>
              <a:off x="2296514" y="3814480"/>
              <a:ext cx="121245" cy="25281"/>
            </a:xfrm>
            <a:custGeom>
              <a:avLst/>
              <a:gdLst/>
              <a:ahLst/>
              <a:cxnLst/>
              <a:rect l="l" t="t" r="r" b="b"/>
              <a:pathLst>
                <a:path w="149225" h="31115">
                  <a:moveTo>
                    <a:pt x="10198" y="0"/>
                  </a:moveTo>
                  <a:lnTo>
                    <a:pt x="393" y="1511"/>
                  </a:lnTo>
                  <a:lnTo>
                    <a:pt x="0" y="14604"/>
                  </a:lnTo>
                  <a:lnTo>
                    <a:pt x="1283" y="22440"/>
                  </a:lnTo>
                  <a:lnTo>
                    <a:pt x="5294" y="27393"/>
                  </a:lnTo>
                  <a:lnTo>
                    <a:pt x="11417" y="29985"/>
                  </a:lnTo>
                  <a:lnTo>
                    <a:pt x="19037" y="30733"/>
                  </a:lnTo>
                  <a:lnTo>
                    <a:pt x="139674" y="30746"/>
                  </a:lnTo>
                  <a:lnTo>
                    <a:pt x="148628" y="27546"/>
                  </a:lnTo>
                  <a:lnTo>
                    <a:pt x="148348" y="2133"/>
                  </a:lnTo>
                  <a:lnTo>
                    <a:pt x="138264" y="241"/>
                  </a:lnTo>
                  <a:lnTo>
                    <a:pt x="128117" y="101"/>
                  </a:lnTo>
                  <a:lnTo>
                    <a:pt x="10198" y="0"/>
                  </a:lnTo>
                  <a:close/>
                </a:path>
              </a:pathLst>
            </a:custGeom>
            <a:grpFill/>
          </p:spPr>
          <p:txBody>
            <a:bodyPr wrap="square" lIns="0" tIns="0" rIns="0" bIns="0" rtlCol="0"/>
            <a:lstStyle/>
            <a:p>
              <a:endParaRPr sz="975" dirty="0"/>
            </a:p>
          </p:txBody>
        </p:sp>
        <p:sp>
          <p:nvSpPr>
            <p:cNvPr id="97" name="object 70"/>
            <p:cNvSpPr/>
            <p:nvPr/>
          </p:nvSpPr>
          <p:spPr>
            <a:xfrm>
              <a:off x="1885003" y="3966249"/>
              <a:ext cx="95448" cy="93385"/>
            </a:xfrm>
            <a:custGeom>
              <a:avLst/>
              <a:gdLst/>
              <a:ahLst/>
              <a:cxnLst/>
              <a:rect l="l" t="t" r="r" b="b"/>
              <a:pathLst>
                <a:path w="117475" h="114934">
                  <a:moveTo>
                    <a:pt x="99807" y="0"/>
                  </a:moveTo>
                  <a:lnTo>
                    <a:pt x="66740" y="25644"/>
                  </a:lnTo>
                  <a:lnTo>
                    <a:pt x="26743" y="65509"/>
                  </a:lnTo>
                  <a:lnTo>
                    <a:pt x="0" y="99113"/>
                  </a:lnTo>
                  <a:lnTo>
                    <a:pt x="1303" y="105197"/>
                  </a:lnTo>
                  <a:lnTo>
                    <a:pt x="5599" y="110578"/>
                  </a:lnTo>
                  <a:lnTo>
                    <a:pt x="11972" y="114244"/>
                  </a:lnTo>
                  <a:lnTo>
                    <a:pt x="17946" y="114411"/>
                  </a:lnTo>
                  <a:lnTo>
                    <a:pt x="23544" y="111896"/>
                  </a:lnTo>
                  <a:lnTo>
                    <a:pt x="28789" y="107518"/>
                  </a:lnTo>
                  <a:lnTo>
                    <a:pt x="88677" y="47598"/>
                  </a:lnTo>
                  <a:lnTo>
                    <a:pt x="112152" y="23749"/>
                  </a:lnTo>
                  <a:lnTo>
                    <a:pt x="114057" y="18275"/>
                  </a:lnTo>
                  <a:lnTo>
                    <a:pt x="117384" y="12573"/>
                  </a:lnTo>
                  <a:lnTo>
                    <a:pt x="113206" y="7899"/>
                  </a:lnTo>
                  <a:lnTo>
                    <a:pt x="109916" y="977"/>
                  </a:lnTo>
                  <a:lnTo>
                    <a:pt x="99807" y="0"/>
                  </a:lnTo>
                  <a:close/>
                </a:path>
              </a:pathLst>
            </a:custGeom>
            <a:grpFill/>
          </p:spPr>
          <p:txBody>
            <a:bodyPr wrap="square" lIns="0" tIns="0" rIns="0" bIns="0" rtlCol="0"/>
            <a:lstStyle/>
            <a:p>
              <a:endParaRPr sz="975" dirty="0"/>
            </a:p>
          </p:txBody>
        </p:sp>
        <p:sp>
          <p:nvSpPr>
            <p:cNvPr id="98" name="object 71"/>
            <p:cNvSpPr/>
            <p:nvPr/>
          </p:nvSpPr>
          <p:spPr>
            <a:xfrm>
              <a:off x="1879944" y="3608198"/>
              <a:ext cx="90805" cy="95448"/>
            </a:xfrm>
            <a:custGeom>
              <a:avLst/>
              <a:gdLst/>
              <a:ahLst/>
              <a:cxnLst/>
              <a:rect l="l" t="t" r="r" b="b"/>
              <a:pathLst>
                <a:path w="111760" h="117475">
                  <a:moveTo>
                    <a:pt x="6072" y="0"/>
                  </a:moveTo>
                  <a:lnTo>
                    <a:pt x="468" y="11097"/>
                  </a:lnTo>
                  <a:lnTo>
                    <a:pt x="0" y="19961"/>
                  </a:lnTo>
                  <a:lnTo>
                    <a:pt x="3320" y="27324"/>
                  </a:lnTo>
                  <a:lnTo>
                    <a:pt x="9082" y="33921"/>
                  </a:lnTo>
                  <a:lnTo>
                    <a:pt x="24854" y="49595"/>
                  </a:lnTo>
                  <a:lnTo>
                    <a:pt x="77014" y="102006"/>
                  </a:lnTo>
                  <a:lnTo>
                    <a:pt x="82005" y="107226"/>
                  </a:lnTo>
                  <a:lnTo>
                    <a:pt x="87326" y="112077"/>
                  </a:lnTo>
                  <a:lnTo>
                    <a:pt x="92804" y="115774"/>
                  </a:lnTo>
                  <a:lnTo>
                    <a:pt x="98467" y="117182"/>
                  </a:lnTo>
                  <a:lnTo>
                    <a:pt x="103793" y="116010"/>
                  </a:lnTo>
                  <a:lnTo>
                    <a:pt x="108256" y="111963"/>
                  </a:lnTo>
                  <a:lnTo>
                    <a:pt x="111304" y="107556"/>
                  </a:lnTo>
                  <a:lnTo>
                    <a:pt x="109246" y="99098"/>
                  </a:lnTo>
                  <a:lnTo>
                    <a:pt x="107837" y="90042"/>
                  </a:lnTo>
                  <a:lnTo>
                    <a:pt x="104154" y="87922"/>
                  </a:lnTo>
                  <a:lnTo>
                    <a:pt x="67086" y="50742"/>
                  </a:lnTo>
                  <a:lnTo>
                    <a:pt x="49581" y="33394"/>
                  </a:lnTo>
                  <a:lnTo>
                    <a:pt x="31853" y="16281"/>
                  </a:lnTo>
                  <a:lnTo>
                    <a:pt x="26151" y="11726"/>
                  </a:lnTo>
                  <a:lnTo>
                    <a:pt x="19767" y="7769"/>
                  </a:lnTo>
                  <a:lnTo>
                    <a:pt x="12981" y="3997"/>
                  </a:lnTo>
                  <a:lnTo>
                    <a:pt x="6072" y="0"/>
                  </a:lnTo>
                  <a:close/>
                </a:path>
              </a:pathLst>
            </a:custGeom>
            <a:grpFill/>
          </p:spPr>
          <p:txBody>
            <a:bodyPr wrap="square" lIns="0" tIns="0" rIns="0" bIns="0" rtlCol="0"/>
            <a:lstStyle/>
            <a:p>
              <a:endParaRPr sz="975" dirty="0"/>
            </a:p>
          </p:txBody>
        </p:sp>
        <p:sp>
          <p:nvSpPr>
            <p:cNvPr id="99" name="object 72"/>
            <p:cNvSpPr/>
            <p:nvPr/>
          </p:nvSpPr>
          <p:spPr>
            <a:xfrm>
              <a:off x="2240608" y="3957220"/>
              <a:ext cx="92869" cy="95448"/>
            </a:xfrm>
            <a:custGeom>
              <a:avLst/>
              <a:gdLst/>
              <a:ahLst/>
              <a:cxnLst/>
              <a:rect l="l" t="t" r="r" b="b"/>
              <a:pathLst>
                <a:path w="114300" h="117475">
                  <a:moveTo>
                    <a:pt x="17141" y="0"/>
                  </a:moveTo>
                  <a:lnTo>
                    <a:pt x="5550" y="8107"/>
                  </a:lnTo>
                  <a:lnTo>
                    <a:pt x="0" y="15347"/>
                  </a:lnTo>
                  <a:lnTo>
                    <a:pt x="207" y="22559"/>
                  </a:lnTo>
                  <a:lnTo>
                    <a:pt x="85505" y="110871"/>
                  </a:lnTo>
                  <a:lnTo>
                    <a:pt x="96993" y="117113"/>
                  </a:lnTo>
                  <a:lnTo>
                    <a:pt x="103043" y="116507"/>
                  </a:lnTo>
                  <a:lnTo>
                    <a:pt x="109166" y="113220"/>
                  </a:lnTo>
                  <a:lnTo>
                    <a:pt x="113228" y="108268"/>
                  </a:lnTo>
                  <a:lnTo>
                    <a:pt x="114149" y="102227"/>
                  </a:lnTo>
                  <a:lnTo>
                    <a:pt x="111914" y="95459"/>
                  </a:lnTo>
                  <a:lnTo>
                    <a:pt x="45310" y="27051"/>
                  </a:lnTo>
                  <a:lnTo>
                    <a:pt x="17141" y="0"/>
                  </a:lnTo>
                  <a:close/>
                </a:path>
              </a:pathLst>
            </a:custGeom>
            <a:grpFill/>
          </p:spPr>
          <p:txBody>
            <a:bodyPr wrap="square" lIns="0" tIns="0" rIns="0" bIns="0" rtlCol="0"/>
            <a:lstStyle/>
            <a:p>
              <a:endParaRPr sz="975" dirty="0"/>
            </a:p>
          </p:txBody>
        </p:sp>
        <p:sp>
          <p:nvSpPr>
            <p:cNvPr id="100" name="object 73"/>
            <p:cNvSpPr/>
            <p:nvPr/>
          </p:nvSpPr>
          <p:spPr>
            <a:xfrm>
              <a:off x="1796488" y="3823622"/>
              <a:ext cx="119698" cy="24765"/>
            </a:xfrm>
            <a:custGeom>
              <a:avLst/>
              <a:gdLst/>
              <a:ahLst/>
              <a:cxnLst/>
              <a:rect l="l" t="t" r="r" b="b"/>
              <a:pathLst>
                <a:path w="147319" h="30479">
                  <a:moveTo>
                    <a:pt x="3998" y="0"/>
                  </a:moveTo>
                  <a:lnTo>
                    <a:pt x="0" y="15185"/>
                  </a:lnTo>
                  <a:lnTo>
                    <a:pt x="539" y="24230"/>
                  </a:lnTo>
                  <a:lnTo>
                    <a:pt x="6243" y="28633"/>
                  </a:lnTo>
                  <a:lnTo>
                    <a:pt x="17739" y="29895"/>
                  </a:lnTo>
                  <a:lnTo>
                    <a:pt x="45221" y="30140"/>
                  </a:lnTo>
                  <a:lnTo>
                    <a:pt x="127670" y="29883"/>
                  </a:lnTo>
                  <a:lnTo>
                    <a:pt x="136502" y="28725"/>
                  </a:lnTo>
                  <a:lnTo>
                    <a:pt x="142837" y="25615"/>
                  </a:lnTo>
                  <a:lnTo>
                    <a:pt x="146473" y="20810"/>
                  </a:lnTo>
                  <a:lnTo>
                    <a:pt x="147203" y="14566"/>
                  </a:lnTo>
                  <a:lnTo>
                    <a:pt x="145946" y="3644"/>
                  </a:lnTo>
                  <a:lnTo>
                    <a:pt x="144996" y="3263"/>
                  </a:lnTo>
                  <a:lnTo>
                    <a:pt x="62710" y="3263"/>
                  </a:lnTo>
                  <a:lnTo>
                    <a:pt x="56220" y="3048"/>
                  </a:lnTo>
                  <a:lnTo>
                    <a:pt x="43281" y="2484"/>
                  </a:lnTo>
                  <a:lnTo>
                    <a:pt x="3998" y="0"/>
                  </a:lnTo>
                  <a:close/>
                </a:path>
                <a:path w="147319" h="30479">
                  <a:moveTo>
                    <a:pt x="138377" y="609"/>
                  </a:moveTo>
                  <a:lnTo>
                    <a:pt x="88960" y="763"/>
                  </a:lnTo>
                  <a:lnTo>
                    <a:pt x="69263" y="1028"/>
                  </a:lnTo>
                  <a:lnTo>
                    <a:pt x="62710" y="3263"/>
                  </a:lnTo>
                  <a:lnTo>
                    <a:pt x="144996" y="3263"/>
                  </a:lnTo>
                  <a:lnTo>
                    <a:pt x="138377" y="609"/>
                  </a:lnTo>
                  <a:close/>
                </a:path>
              </a:pathLst>
            </a:custGeom>
            <a:grpFill/>
          </p:spPr>
          <p:txBody>
            <a:bodyPr wrap="square" lIns="0" tIns="0" rIns="0" bIns="0" rtlCol="0"/>
            <a:lstStyle/>
            <a:p>
              <a:endParaRPr sz="975" dirty="0"/>
            </a:p>
          </p:txBody>
        </p:sp>
      </p:grpSp>
      <p:grpSp>
        <p:nvGrpSpPr>
          <p:cNvPr id="151" name="Group 150">
            <a:extLst>
              <a:ext uri="{C183D7F6-B498-43B3-948B-1728B52AA6E4}">
                <adec:decorative xmlns:adec="http://schemas.microsoft.com/office/drawing/2017/decorative" val="1"/>
              </a:ext>
            </a:extLst>
          </p:cNvPr>
          <p:cNvGrpSpPr>
            <a:grpSpLocks noChangeAspect="1"/>
          </p:cNvGrpSpPr>
          <p:nvPr/>
        </p:nvGrpSpPr>
        <p:grpSpPr>
          <a:xfrm>
            <a:off x="1445636" y="4692214"/>
            <a:ext cx="485347" cy="444216"/>
            <a:chOff x="6621463" y="5233988"/>
            <a:chExt cx="655638" cy="600075"/>
          </a:xfrm>
          <a:solidFill>
            <a:schemeClr val="accent1"/>
          </a:solidFill>
        </p:grpSpPr>
        <p:sp>
          <p:nvSpPr>
            <p:cNvPr id="152" name="Oval 31"/>
            <p:cNvSpPr>
              <a:spLocks noChangeArrowheads="1"/>
            </p:cNvSpPr>
            <p:nvPr/>
          </p:nvSpPr>
          <p:spPr bwMode="auto">
            <a:xfrm>
              <a:off x="6724651" y="5376863"/>
              <a:ext cx="457200" cy="457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32"/>
            <p:cNvSpPr>
              <a:spLocks/>
            </p:cNvSpPr>
            <p:nvPr/>
          </p:nvSpPr>
          <p:spPr bwMode="auto">
            <a:xfrm>
              <a:off x="6621463" y="5291138"/>
              <a:ext cx="73025" cy="533400"/>
            </a:xfrm>
            <a:custGeom>
              <a:avLst/>
              <a:gdLst/>
              <a:ahLst/>
              <a:cxnLst>
                <a:cxn ang="0">
                  <a:pos x="29" y="78"/>
                </a:cxn>
                <a:cxn ang="0">
                  <a:pos x="29" y="0"/>
                </a:cxn>
                <a:cxn ang="0">
                  <a:pos x="26" y="4"/>
                </a:cxn>
                <a:cxn ang="0">
                  <a:pos x="22" y="60"/>
                </a:cxn>
                <a:cxn ang="0">
                  <a:pos x="22" y="4"/>
                </a:cxn>
                <a:cxn ang="0">
                  <a:pos x="20" y="1"/>
                </a:cxn>
                <a:cxn ang="0">
                  <a:pos x="19" y="3"/>
                </a:cxn>
                <a:cxn ang="0">
                  <a:pos x="15" y="61"/>
                </a:cxn>
                <a:cxn ang="0">
                  <a:pos x="15" y="59"/>
                </a:cxn>
                <a:cxn ang="0">
                  <a:pos x="15" y="47"/>
                </a:cxn>
                <a:cxn ang="0">
                  <a:pos x="15" y="3"/>
                </a:cxn>
                <a:cxn ang="0">
                  <a:pos x="13" y="1"/>
                </a:cxn>
                <a:cxn ang="0">
                  <a:pos x="12" y="3"/>
                </a:cxn>
                <a:cxn ang="0">
                  <a:pos x="12" y="28"/>
                </a:cxn>
                <a:cxn ang="0">
                  <a:pos x="10" y="62"/>
                </a:cxn>
                <a:cxn ang="0">
                  <a:pos x="8" y="59"/>
                </a:cxn>
                <a:cxn ang="0">
                  <a:pos x="8" y="3"/>
                </a:cxn>
                <a:cxn ang="0">
                  <a:pos x="6" y="0"/>
                </a:cxn>
                <a:cxn ang="0">
                  <a:pos x="3" y="78"/>
                </a:cxn>
                <a:cxn ang="0">
                  <a:pos x="12" y="86"/>
                </a:cxn>
                <a:cxn ang="0">
                  <a:pos x="14" y="111"/>
                </a:cxn>
                <a:cxn ang="0">
                  <a:pos x="12" y="132"/>
                </a:cxn>
                <a:cxn ang="0">
                  <a:pos x="15" y="236"/>
                </a:cxn>
                <a:cxn ang="0">
                  <a:pos x="16" y="237"/>
                </a:cxn>
                <a:cxn ang="0">
                  <a:pos x="16" y="237"/>
                </a:cxn>
                <a:cxn ang="0">
                  <a:pos x="16" y="237"/>
                </a:cxn>
                <a:cxn ang="0">
                  <a:pos x="18" y="237"/>
                </a:cxn>
                <a:cxn ang="0">
                  <a:pos x="26" y="177"/>
                </a:cxn>
                <a:cxn ang="0">
                  <a:pos x="20" y="111"/>
                </a:cxn>
                <a:cxn ang="0">
                  <a:pos x="22" y="86"/>
                </a:cxn>
                <a:cxn ang="0">
                  <a:pos x="29" y="78"/>
                </a:cxn>
              </a:cxnLst>
              <a:rect l="0" t="0" r="r" b="b"/>
              <a:pathLst>
                <a:path w="32" h="237">
                  <a:moveTo>
                    <a:pt x="29" y="78"/>
                  </a:moveTo>
                  <a:cubicBezTo>
                    <a:pt x="32" y="76"/>
                    <a:pt x="29" y="0"/>
                    <a:pt x="29" y="0"/>
                  </a:cubicBezTo>
                  <a:cubicBezTo>
                    <a:pt x="26" y="4"/>
                    <a:pt x="26" y="4"/>
                    <a:pt x="26" y="4"/>
                  </a:cubicBezTo>
                  <a:cubicBezTo>
                    <a:pt x="26" y="4"/>
                    <a:pt x="26" y="74"/>
                    <a:pt x="22" y="60"/>
                  </a:cubicBezTo>
                  <a:cubicBezTo>
                    <a:pt x="22" y="4"/>
                    <a:pt x="22" y="4"/>
                    <a:pt x="22" y="4"/>
                  </a:cubicBezTo>
                  <a:cubicBezTo>
                    <a:pt x="20" y="1"/>
                    <a:pt x="20" y="1"/>
                    <a:pt x="20" y="1"/>
                  </a:cubicBezTo>
                  <a:cubicBezTo>
                    <a:pt x="19" y="3"/>
                    <a:pt x="19" y="3"/>
                    <a:pt x="19" y="3"/>
                  </a:cubicBezTo>
                  <a:cubicBezTo>
                    <a:pt x="19" y="3"/>
                    <a:pt x="20" y="67"/>
                    <a:pt x="15" y="61"/>
                  </a:cubicBezTo>
                  <a:cubicBezTo>
                    <a:pt x="15" y="61"/>
                    <a:pt x="15" y="60"/>
                    <a:pt x="15" y="59"/>
                  </a:cubicBezTo>
                  <a:cubicBezTo>
                    <a:pt x="15" y="47"/>
                    <a:pt x="15" y="47"/>
                    <a:pt x="15" y="47"/>
                  </a:cubicBezTo>
                  <a:cubicBezTo>
                    <a:pt x="15" y="3"/>
                    <a:pt x="15" y="3"/>
                    <a:pt x="15" y="3"/>
                  </a:cubicBezTo>
                  <a:cubicBezTo>
                    <a:pt x="13" y="1"/>
                    <a:pt x="13" y="1"/>
                    <a:pt x="13" y="1"/>
                  </a:cubicBezTo>
                  <a:cubicBezTo>
                    <a:pt x="12" y="3"/>
                    <a:pt x="12" y="3"/>
                    <a:pt x="12" y="3"/>
                  </a:cubicBezTo>
                  <a:cubicBezTo>
                    <a:pt x="12" y="3"/>
                    <a:pt x="12" y="15"/>
                    <a:pt x="12" y="28"/>
                  </a:cubicBezTo>
                  <a:cubicBezTo>
                    <a:pt x="12" y="43"/>
                    <a:pt x="12" y="60"/>
                    <a:pt x="10" y="62"/>
                  </a:cubicBezTo>
                  <a:cubicBezTo>
                    <a:pt x="9" y="61"/>
                    <a:pt x="9" y="61"/>
                    <a:pt x="8" y="59"/>
                  </a:cubicBezTo>
                  <a:cubicBezTo>
                    <a:pt x="8" y="3"/>
                    <a:pt x="8" y="3"/>
                    <a:pt x="8" y="3"/>
                  </a:cubicBezTo>
                  <a:cubicBezTo>
                    <a:pt x="6" y="0"/>
                    <a:pt x="6" y="0"/>
                    <a:pt x="6" y="0"/>
                  </a:cubicBezTo>
                  <a:cubicBezTo>
                    <a:pt x="6" y="0"/>
                    <a:pt x="0" y="76"/>
                    <a:pt x="3" y="78"/>
                  </a:cubicBezTo>
                  <a:cubicBezTo>
                    <a:pt x="3" y="78"/>
                    <a:pt x="12" y="80"/>
                    <a:pt x="12" y="86"/>
                  </a:cubicBezTo>
                  <a:cubicBezTo>
                    <a:pt x="12" y="86"/>
                    <a:pt x="14" y="105"/>
                    <a:pt x="14" y="111"/>
                  </a:cubicBezTo>
                  <a:cubicBezTo>
                    <a:pt x="14" y="116"/>
                    <a:pt x="13" y="124"/>
                    <a:pt x="12" y="132"/>
                  </a:cubicBezTo>
                  <a:cubicBezTo>
                    <a:pt x="8" y="170"/>
                    <a:pt x="1" y="229"/>
                    <a:pt x="15" y="236"/>
                  </a:cubicBezTo>
                  <a:cubicBezTo>
                    <a:pt x="15" y="236"/>
                    <a:pt x="16" y="237"/>
                    <a:pt x="16" y="237"/>
                  </a:cubicBezTo>
                  <a:cubicBezTo>
                    <a:pt x="16" y="237"/>
                    <a:pt x="16" y="237"/>
                    <a:pt x="16" y="237"/>
                  </a:cubicBezTo>
                  <a:cubicBezTo>
                    <a:pt x="16" y="237"/>
                    <a:pt x="16" y="237"/>
                    <a:pt x="16" y="237"/>
                  </a:cubicBezTo>
                  <a:cubicBezTo>
                    <a:pt x="17" y="237"/>
                    <a:pt x="18" y="237"/>
                    <a:pt x="18" y="237"/>
                  </a:cubicBezTo>
                  <a:cubicBezTo>
                    <a:pt x="28" y="234"/>
                    <a:pt x="28" y="207"/>
                    <a:pt x="26" y="177"/>
                  </a:cubicBezTo>
                  <a:cubicBezTo>
                    <a:pt x="25" y="160"/>
                    <a:pt x="23" y="139"/>
                    <a:pt x="20" y="111"/>
                  </a:cubicBezTo>
                  <a:cubicBezTo>
                    <a:pt x="20" y="104"/>
                    <a:pt x="22" y="86"/>
                    <a:pt x="22" y="86"/>
                  </a:cubicBezTo>
                  <a:cubicBezTo>
                    <a:pt x="22" y="86"/>
                    <a:pt x="23" y="81"/>
                    <a:pt x="29" y="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5" name="Freeform 34"/>
            <p:cNvSpPr>
              <a:spLocks/>
            </p:cNvSpPr>
            <p:nvPr/>
          </p:nvSpPr>
          <p:spPr bwMode="auto">
            <a:xfrm>
              <a:off x="7213601" y="5233988"/>
              <a:ext cx="63500" cy="590550"/>
            </a:xfrm>
            <a:custGeom>
              <a:avLst/>
              <a:gdLst/>
              <a:ahLst/>
              <a:cxnLst>
                <a:cxn ang="0">
                  <a:pos x="20" y="136"/>
                </a:cxn>
                <a:cxn ang="0">
                  <a:pos x="22" y="112"/>
                </a:cxn>
                <a:cxn ang="0">
                  <a:pos x="25" y="109"/>
                </a:cxn>
                <a:cxn ang="0">
                  <a:pos x="25" y="109"/>
                </a:cxn>
                <a:cxn ang="0">
                  <a:pos x="25" y="109"/>
                </a:cxn>
                <a:cxn ang="0">
                  <a:pos x="27" y="96"/>
                </a:cxn>
                <a:cxn ang="0">
                  <a:pos x="27" y="96"/>
                </a:cxn>
                <a:cxn ang="0">
                  <a:pos x="27" y="95"/>
                </a:cxn>
                <a:cxn ang="0">
                  <a:pos x="26" y="15"/>
                </a:cxn>
                <a:cxn ang="0">
                  <a:pos x="15" y="14"/>
                </a:cxn>
                <a:cxn ang="0">
                  <a:pos x="9" y="27"/>
                </a:cxn>
                <a:cxn ang="0">
                  <a:pos x="9" y="27"/>
                </a:cxn>
                <a:cxn ang="0">
                  <a:pos x="9" y="27"/>
                </a:cxn>
                <a:cxn ang="0">
                  <a:pos x="0" y="91"/>
                </a:cxn>
                <a:cxn ang="0">
                  <a:pos x="0" y="91"/>
                </a:cxn>
                <a:cxn ang="0">
                  <a:pos x="0" y="92"/>
                </a:cxn>
                <a:cxn ang="0">
                  <a:pos x="0" y="92"/>
                </a:cxn>
                <a:cxn ang="0">
                  <a:pos x="0" y="92"/>
                </a:cxn>
                <a:cxn ang="0">
                  <a:pos x="1" y="96"/>
                </a:cxn>
                <a:cxn ang="0">
                  <a:pos x="1" y="97"/>
                </a:cxn>
                <a:cxn ang="0">
                  <a:pos x="1" y="100"/>
                </a:cxn>
                <a:cxn ang="0">
                  <a:pos x="1" y="100"/>
                </a:cxn>
                <a:cxn ang="0">
                  <a:pos x="2" y="103"/>
                </a:cxn>
                <a:cxn ang="0">
                  <a:pos x="3" y="103"/>
                </a:cxn>
                <a:cxn ang="0">
                  <a:pos x="3" y="105"/>
                </a:cxn>
                <a:cxn ang="0">
                  <a:pos x="4" y="106"/>
                </a:cxn>
                <a:cxn ang="0">
                  <a:pos x="5" y="108"/>
                </a:cxn>
                <a:cxn ang="0">
                  <a:pos x="5" y="108"/>
                </a:cxn>
                <a:cxn ang="0">
                  <a:pos x="7" y="109"/>
                </a:cxn>
                <a:cxn ang="0">
                  <a:pos x="7" y="110"/>
                </a:cxn>
                <a:cxn ang="0">
                  <a:pos x="10" y="112"/>
                </a:cxn>
                <a:cxn ang="0">
                  <a:pos x="10" y="112"/>
                </a:cxn>
                <a:cxn ang="0">
                  <a:pos x="10" y="112"/>
                </a:cxn>
                <a:cxn ang="0">
                  <a:pos x="12" y="113"/>
                </a:cxn>
                <a:cxn ang="0">
                  <a:pos x="12" y="115"/>
                </a:cxn>
                <a:cxn ang="0">
                  <a:pos x="14" y="136"/>
                </a:cxn>
                <a:cxn ang="0">
                  <a:pos x="12" y="157"/>
                </a:cxn>
                <a:cxn ang="0">
                  <a:pos x="15" y="261"/>
                </a:cxn>
                <a:cxn ang="0">
                  <a:pos x="16" y="262"/>
                </a:cxn>
                <a:cxn ang="0">
                  <a:pos x="16" y="262"/>
                </a:cxn>
                <a:cxn ang="0">
                  <a:pos x="16" y="262"/>
                </a:cxn>
                <a:cxn ang="0">
                  <a:pos x="17" y="262"/>
                </a:cxn>
                <a:cxn ang="0">
                  <a:pos x="26" y="202"/>
                </a:cxn>
                <a:cxn ang="0">
                  <a:pos x="20" y="136"/>
                </a:cxn>
              </a:cxnLst>
              <a:rect l="0" t="0" r="r" b="b"/>
              <a:pathLst>
                <a:path w="28" h="262">
                  <a:moveTo>
                    <a:pt x="20" y="136"/>
                  </a:moveTo>
                  <a:cubicBezTo>
                    <a:pt x="20" y="130"/>
                    <a:pt x="21" y="115"/>
                    <a:pt x="22" y="112"/>
                  </a:cubicBezTo>
                  <a:cubicBezTo>
                    <a:pt x="23" y="111"/>
                    <a:pt x="24" y="110"/>
                    <a:pt x="25" y="109"/>
                  </a:cubicBezTo>
                  <a:cubicBezTo>
                    <a:pt x="25" y="109"/>
                    <a:pt x="25" y="109"/>
                    <a:pt x="25" y="109"/>
                  </a:cubicBezTo>
                  <a:cubicBezTo>
                    <a:pt x="25" y="109"/>
                    <a:pt x="25" y="109"/>
                    <a:pt x="25" y="109"/>
                  </a:cubicBezTo>
                  <a:cubicBezTo>
                    <a:pt x="27" y="105"/>
                    <a:pt x="27" y="97"/>
                    <a:pt x="27" y="96"/>
                  </a:cubicBezTo>
                  <a:cubicBezTo>
                    <a:pt x="27" y="96"/>
                    <a:pt x="27" y="96"/>
                    <a:pt x="27" y="96"/>
                  </a:cubicBezTo>
                  <a:cubicBezTo>
                    <a:pt x="27" y="95"/>
                    <a:pt x="27" y="95"/>
                    <a:pt x="27" y="95"/>
                  </a:cubicBezTo>
                  <a:cubicBezTo>
                    <a:pt x="26" y="15"/>
                    <a:pt x="26" y="15"/>
                    <a:pt x="26" y="15"/>
                  </a:cubicBezTo>
                  <a:cubicBezTo>
                    <a:pt x="25" y="0"/>
                    <a:pt x="15" y="14"/>
                    <a:pt x="15" y="14"/>
                  </a:cubicBezTo>
                  <a:cubicBezTo>
                    <a:pt x="13" y="18"/>
                    <a:pt x="11" y="22"/>
                    <a:pt x="9" y="27"/>
                  </a:cubicBezTo>
                  <a:cubicBezTo>
                    <a:pt x="9" y="27"/>
                    <a:pt x="9" y="27"/>
                    <a:pt x="9" y="27"/>
                  </a:cubicBezTo>
                  <a:cubicBezTo>
                    <a:pt x="9" y="27"/>
                    <a:pt x="9" y="27"/>
                    <a:pt x="9" y="27"/>
                  </a:cubicBezTo>
                  <a:cubicBezTo>
                    <a:pt x="0" y="52"/>
                    <a:pt x="0" y="83"/>
                    <a:pt x="0" y="91"/>
                  </a:cubicBezTo>
                  <a:cubicBezTo>
                    <a:pt x="0" y="91"/>
                    <a:pt x="0" y="91"/>
                    <a:pt x="0" y="91"/>
                  </a:cubicBezTo>
                  <a:cubicBezTo>
                    <a:pt x="0" y="91"/>
                    <a:pt x="0" y="92"/>
                    <a:pt x="0" y="92"/>
                  </a:cubicBezTo>
                  <a:cubicBezTo>
                    <a:pt x="0" y="92"/>
                    <a:pt x="0" y="92"/>
                    <a:pt x="0" y="92"/>
                  </a:cubicBezTo>
                  <a:cubicBezTo>
                    <a:pt x="0" y="92"/>
                    <a:pt x="0" y="92"/>
                    <a:pt x="0" y="92"/>
                  </a:cubicBezTo>
                  <a:cubicBezTo>
                    <a:pt x="0" y="94"/>
                    <a:pt x="0" y="95"/>
                    <a:pt x="1" y="96"/>
                  </a:cubicBezTo>
                  <a:cubicBezTo>
                    <a:pt x="1" y="96"/>
                    <a:pt x="1" y="97"/>
                    <a:pt x="1" y="97"/>
                  </a:cubicBezTo>
                  <a:cubicBezTo>
                    <a:pt x="1" y="98"/>
                    <a:pt x="1" y="99"/>
                    <a:pt x="1" y="100"/>
                  </a:cubicBezTo>
                  <a:cubicBezTo>
                    <a:pt x="1" y="100"/>
                    <a:pt x="1" y="100"/>
                    <a:pt x="1" y="100"/>
                  </a:cubicBezTo>
                  <a:cubicBezTo>
                    <a:pt x="2" y="101"/>
                    <a:pt x="2" y="102"/>
                    <a:pt x="2" y="103"/>
                  </a:cubicBezTo>
                  <a:cubicBezTo>
                    <a:pt x="2" y="103"/>
                    <a:pt x="2" y="103"/>
                    <a:pt x="3" y="103"/>
                  </a:cubicBezTo>
                  <a:cubicBezTo>
                    <a:pt x="3" y="104"/>
                    <a:pt x="3" y="105"/>
                    <a:pt x="3" y="105"/>
                  </a:cubicBezTo>
                  <a:cubicBezTo>
                    <a:pt x="4" y="105"/>
                    <a:pt x="4" y="106"/>
                    <a:pt x="4" y="106"/>
                  </a:cubicBezTo>
                  <a:cubicBezTo>
                    <a:pt x="4" y="107"/>
                    <a:pt x="5" y="107"/>
                    <a:pt x="5" y="108"/>
                  </a:cubicBezTo>
                  <a:cubicBezTo>
                    <a:pt x="5" y="108"/>
                    <a:pt x="5" y="108"/>
                    <a:pt x="5" y="108"/>
                  </a:cubicBezTo>
                  <a:cubicBezTo>
                    <a:pt x="6" y="109"/>
                    <a:pt x="6" y="109"/>
                    <a:pt x="7" y="109"/>
                  </a:cubicBezTo>
                  <a:cubicBezTo>
                    <a:pt x="7" y="110"/>
                    <a:pt x="7" y="110"/>
                    <a:pt x="7" y="110"/>
                  </a:cubicBezTo>
                  <a:cubicBezTo>
                    <a:pt x="8" y="111"/>
                    <a:pt x="9" y="112"/>
                    <a:pt x="10" y="112"/>
                  </a:cubicBezTo>
                  <a:cubicBezTo>
                    <a:pt x="10" y="112"/>
                    <a:pt x="10" y="112"/>
                    <a:pt x="10" y="112"/>
                  </a:cubicBezTo>
                  <a:cubicBezTo>
                    <a:pt x="10" y="112"/>
                    <a:pt x="10" y="112"/>
                    <a:pt x="10" y="112"/>
                  </a:cubicBezTo>
                  <a:cubicBezTo>
                    <a:pt x="11" y="113"/>
                    <a:pt x="12" y="113"/>
                    <a:pt x="12" y="113"/>
                  </a:cubicBezTo>
                  <a:cubicBezTo>
                    <a:pt x="12" y="114"/>
                    <a:pt x="12" y="114"/>
                    <a:pt x="12" y="115"/>
                  </a:cubicBezTo>
                  <a:cubicBezTo>
                    <a:pt x="13" y="121"/>
                    <a:pt x="14" y="131"/>
                    <a:pt x="14" y="136"/>
                  </a:cubicBezTo>
                  <a:cubicBezTo>
                    <a:pt x="13" y="141"/>
                    <a:pt x="13" y="149"/>
                    <a:pt x="12" y="157"/>
                  </a:cubicBezTo>
                  <a:cubicBezTo>
                    <a:pt x="8" y="195"/>
                    <a:pt x="1" y="254"/>
                    <a:pt x="15" y="261"/>
                  </a:cubicBezTo>
                  <a:cubicBezTo>
                    <a:pt x="15" y="261"/>
                    <a:pt x="16" y="262"/>
                    <a:pt x="16" y="262"/>
                  </a:cubicBezTo>
                  <a:cubicBezTo>
                    <a:pt x="16" y="262"/>
                    <a:pt x="16" y="262"/>
                    <a:pt x="16" y="262"/>
                  </a:cubicBezTo>
                  <a:cubicBezTo>
                    <a:pt x="16" y="262"/>
                    <a:pt x="16" y="262"/>
                    <a:pt x="16" y="262"/>
                  </a:cubicBezTo>
                  <a:cubicBezTo>
                    <a:pt x="17" y="262"/>
                    <a:pt x="17" y="262"/>
                    <a:pt x="17" y="262"/>
                  </a:cubicBezTo>
                  <a:cubicBezTo>
                    <a:pt x="28" y="259"/>
                    <a:pt x="28" y="232"/>
                    <a:pt x="26" y="202"/>
                  </a:cubicBezTo>
                  <a:cubicBezTo>
                    <a:pt x="25" y="185"/>
                    <a:pt x="23" y="164"/>
                    <a:pt x="20" y="1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8" name="Freeform 218">
            <a:extLst>
              <a:ext uri="{C183D7F6-B498-43B3-948B-1728B52AA6E4}">
                <adec:decorative xmlns:adec="http://schemas.microsoft.com/office/drawing/2017/decorative" val="1"/>
              </a:ext>
            </a:extLst>
          </p:cNvPr>
          <p:cNvSpPr>
            <a:spLocks noChangeAspect="1" noEditPoints="1"/>
          </p:cNvSpPr>
          <p:nvPr/>
        </p:nvSpPr>
        <p:spPr bwMode="auto">
          <a:xfrm>
            <a:off x="1310561" y="3429890"/>
            <a:ext cx="576080" cy="419874"/>
          </a:xfrm>
          <a:custGeom>
            <a:avLst/>
            <a:gdLst/>
            <a:ahLst/>
            <a:cxnLst>
              <a:cxn ang="0">
                <a:pos x="864" y="155"/>
              </a:cxn>
              <a:cxn ang="0">
                <a:pos x="863" y="150"/>
              </a:cxn>
              <a:cxn ang="0">
                <a:pos x="861" y="147"/>
              </a:cxn>
              <a:cxn ang="0">
                <a:pos x="860" y="146"/>
              </a:cxn>
              <a:cxn ang="0">
                <a:pos x="859" y="144"/>
              </a:cxn>
              <a:cxn ang="0">
                <a:pos x="854" y="141"/>
              </a:cxn>
              <a:cxn ang="0">
                <a:pos x="270" y="82"/>
              </a:cxn>
              <a:cxn ang="0">
                <a:pos x="247" y="51"/>
              </a:cxn>
              <a:cxn ang="0">
                <a:pos x="0" y="41"/>
              </a:cxn>
              <a:cxn ang="0">
                <a:pos x="229" y="91"/>
              </a:cxn>
              <a:cxn ang="0">
                <a:pos x="370" y="510"/>
              </a:cxn>
              <a:cxn ang="0">
                <a:pos x="453" y="569"/>
              </a:cxn>
              <a:cxn ang="0">
                <a:pos x="697" y="569"/>
              </a:cxn>
              <a:cxn ang="0">
                <a:pos x="784" y="512"/>
              </a:cxn>
              <a:cxn ang="0">
                <a:pos x="821" y="492"/>
              </a:cxn>
              <a:cxn ang="0">
                <a:pos x="349" y="441"/>
              </a:cxn>
              <a:cxn ang="0">
                <a:pos x="352" y="441"/>
              </a:cxn>
              <a:cxn ang="0">
                <a:pos x="354" y="441"/>
              </a:cxn>
              <a:cxn ang="0">
                <a:pos x="843" y="441"/>
              </a:cxn>
              <a:cxn ang="0">
                <a:pos x="864" y="156"/>
              </a:cxn>
              <a:cxn ang="0">
                <a:pos x="390" y="537"/>
              </a:cxn>
              <a:cxn ang="0">
                <a:pos x="759" y="601"/>
              </a:cxn>
              <a:cxn ang="0">
                <a:pos x="791" y="569"/>
              </a:cxn>
              <a:cxn ang="0">
                <a:pos x="370" y="399"/>
              </a:cxn>
              <a:cxn ang="0">
                <a:pos x="391" y="399"/>
              </a:cxn>
              <a:cxn ang="0">
                <a:pos x="325" y="257"/>
              </a:cxn>
              <a:cxn ang="0">
                <a:pos x="391" y="214"/>
              </a:cxn>
              <a:cxn ang="0">
                <a:pos x="391" y="128"/>
              </a:cxn>
              <a:cxn ang="0">
                <a:pos x="434" y="399"/>
              </a:cxn>
              <a:cxn ang="0">
                <a:pos x="508" y="399"/>
              </a:cxn>
              <a:cxn ang="0">
                <a:pos x="434" y="257"/>
              </a:cxn>
              <a:cxn ang="0">
                <a:pos x="508" y="214"/>
              </a:cxn>
              <a:cxn ang="0">
                <a:pos x="508" y="140"/>
              </a:cxn>
              <a:cxn ang="0">
                <a:pos x="551" y="399"/>
              </a:cxn>
              <a:cxn ang="0">
                <a:pos x="625" y="399"/>
              </a:cxn>
              <a:cxn ang="0">
                <a:pos x="551" y="257"/>
              </a:cxn>
              <a:cxn ang="0">
                <a:pos x="625" y="214"/>
              </a:cxn>
              <a:cxn ang="0">
                <a:pos x="625" y="152"/>
              </a:cxn>
              <a:cxn ang="0">
                <a:pos x="668" y="399"/>
              </a:cxn>
              <a:cxn ang="0">
                <a:pos x="742" y="399"/>
              </a:cxn>
              <a:cxn ang="0">
                <a:pos x="668" y="257"/>
              </a:cxn>
              <a:cxn ang="0">
                <a:pos x="742" y="214"/>
              </a:cxn>
              <a:cxn ang="0">
                <a:pos x="742" y="163"/>
              </a:cxn>
              <a:cxn ang="0">
                <a:pos x="785" y="399"/>
              </a:cxn>
              <a:cxn ang="0">
                <a:pos x="830" y="399"/>
              </a:cxn>
              <a:cxn ang="0">
                <a:pos x="785" y="257"/>
              </a:cxn>
              <a:cxn ang="0">
                <a:pos x="830" y="214"/>
              </a:cxn>
              <a:cxn ang="0">
                <a:pos x="830" y="172"/>
              </a:cxn>
            </a:cxnLst>
            <a:rect l="0" t="0" r="r" b="b"/>
            <a:pathLst>
              <a:path w="864" h="631">
                <a:moveTo>
                  <a:pt x="864" y="156"/>
                </a:moveTo>
                <a:cubicBezTo>
                  <a:pt x="864" y="156"/>
                  <a:pt x="864" y="155"/>
                  <a:pt x="864" y="155"/>
                </a:cubicBezTo>
                <a:cubicBezTo>
                  <a:pt x="864" y="155"/>
                  <a:pt x="864" y="155"/>
                  <a:pt x="864" y="155"/>
                </a:cubicBezTo>
                <a:cubicBezTo>
                  <a:pt x="864" y="154"/>
                  <a:pt x="864" y="152"/>
                  <a:pt x="863" y="151"/>
                </a:cubicBezTo>
                <a:cubicBezTo>
                  <a:pt x="863" y="151"/>
                  <a:pt x="863" y="150"/>
                  <a:pt x="863" y="150"/>
                </a:cubicBezTo>
                <a:cubicBezTo>
                  <a:pt x="863" y="150"/>
                  <a:pt x="863" y="150"/>
                  <a:pt x="863" y="150"/>
                </a:cubicBezTo>
                <a:cubicBezTo>
                  <a:pt x="863" y="149"/>
                  <a:pt x="862" y="149"/>
                  <a:pt x="862" y="149"/>
                </a:cubicBezTo>
                <a:cubicBezTo>
                  <a:pt x="862" y="148"/>
                  <a:pt x="862" y="148"/>
                  <a:pt x="862" y="148"/>
                </a:cubicBezTo>
                <a:cubicBezTo>
                  <a:pt x="862" y="148"/>
                  <a:pt x="862" y="148"/>
                  <a:pt x="861" y="147"/>
                </a:cubicBezTo>
                <a:cubicBezTo>
                  <a:pt x="861" y="147"/>
                  <a:pt x="861" y="147"/>
                  <a:pt x="861" y="147"/>
                </a:cubicBezTo>
                <a:cubicBezTo>
                  <a:pt x="861" y="147"/>
                  <a:pt x="861" y="146"/>
                  <a:pt x="861" y="146"/>
                </a:cubicBezTo>
                <a:cubicBezTo>
                  <a:pt x="861" y="146"/>
                  <a:pt x="860" y="146"/>
                  <a:pt x="860" y="146"/>
                </a:cubicBezTo>
                <a:cubicBezTo>
                  <a:pt x="860" y="145"/>
                  <a:pt x="860" y="145"/>
                  <a:pt x="860" y="145"/>
                </a:cubicBezTo>
                <a:cubicBezTo>
                  <a:pt x="860" y="145"/>
                  <a:pt x="859" y="145"/>
                  <a:pt x="859" y="144"/>
                </a:cubicBezTo>
                <a:cubicBezTo>
                  <a:pt x="859" y="144"/>
                  <a:pt x="859" y="144"/>
                  <a:pt x="859" y="144"/>
                </a:cubicBezTo>
                <a:cubicBezTo>
                  <a:pt x="859" y="144"/>
                  <a:pt x="858" y="144"/>
                  <a:pt x="858" y="143"/>
                </a:cubicBezTo>
                <a:cubicBezTo>
                  <a:pt x="858" y="143"/>
                  <a:pt x="858" y="143"/>
                  <a:pt x="858" y="143"/>
                </a:cubicBezTo>
                <a:cubicBezTo>
                  <a:pt x="857" y="142"/>
                  <a:pt x="855" y="141"/>
                  <a:pt x="854" y="141"/>
                </a:cubicBezTo>
                <a:cubicBezTo>
                  <a:pt x="852" y="140"/>
                  <a:pt x="851" y="140"/>
                  <a:pt x="849" y="140"/>
                </a:cubicBezTo>
                <a:cubicBezTo>
                  <a:pt x="849" y="140"/>
                  <a:pt x="849" y="140"/>
                  <a:pt x="849" y="140"/>
                </a:cubicBezTo>
                <a:cubicBezTo>
                  <a:pt x="270" y="82"/>
                  <a:pt x="270" y="82"/>
                  <a:pt x="270" y="82"/>
                </a:cubicBezTo>
                <a:cubicBezTo>
                  <a:pt x="265" y="67"/>
                  <a:pt x="265" y="67"/>
                  <a:pt x="265" y="67"/>
                </a:cubicBezTo>
                <a:cubicBezTo>
                  <a:pt x="264" y="63"/>
                  <a:pt x="262" y="60"/>
                  <a:pt x="259" y="58"/>
                </a:cubicBezTo>
                <a:cubicBezTo>
                  <a:pt x="256" y="54"/>
                  <a:pt x="252" y="52"/>
                  <a:pt x="247" y="51"/>
                </a:cubicBezTo>
                <a:cubicBezTo>
                  <a:pt x="81" y="26"/>
                  <a:pt x="81" y="26"/>
                  <a:pt x="81" y="26"/>
                </a:cubicBezTo>
                <a:cubicBezTo>
                  <a:pt x="75" y="11"/>
                  <a:pt x="59" y="0"/>
                  <a:pt x="42" y="0"/>
                </a:cubicBezTo>
                <a:cubicBezTo>
                  <a:pt x="19" y="0"/>
                  <a:pt x="0" y="18"/>
                  <a:pt x="0" y="41"/>
                </a:cubicBezTo>
                <a:cubicBezTo>
                  <a:pt x="0" y="65"/>
                  <a:pt x="19" y="83"/>
                  <a:pt x="42" y="83"/>
                </a:cubicBezTo>
                <a:cubicBezTo>
                  <a:pt x="55" y="83"/>
                  <a:pt x="67" y="77"/>
                  <a:pt x="74" y="68"/>
                </a:cubicBezTo>
                <a:cubicBezTo>
                  <a:pt x="229" y="91"/>
                  <a:pt x="229" y="91"/>
                  <a:pt x="229" y="91"/>
                </a:cubicBezTo>
                <a:cubicBezTo>
                  <a:pt x="333" y="423"/>
                  <a:pt x="333" y="423"/>
                  <a:pt x="333" y="423"/>
                </a:cubicBezTo>
                <a:cubicBezTo>
                  <a:pt x="309" y="435"/>
                  <a:pt x="299" y="451"/>
                  <a:pt x="301" y="466"/>
                </a:cubicBezTo>
                <a:cubicBezTo>
                  <a:pt x="304" y="484"/>
                  <a:pt x="327" y="503"/>
                  <a:pt x="370" y="510"/>
                </a:cubicBezTo>
                <a:cubicBezTo>
                  <a:pt x="346" y="518"/>
                  <a:pt x="328" y="541"/>
                  <a:pt x="328" y="569"/>
                </a:cubicBezTo>
                <a:cubicBezTo>
                  <a:pt x="328" y="603"/>
                  <a:pt x="356" y="631"/>
                  <a:pt x="390" y="631"/>
                </a:cubicBezTo>
                <a:cubicBezTo>
                  <a:pt x="425" y="631"/>
                  <a:pt x="453" y="603"/>
                  <a:pt x="453" y="569"/>
                </a:cubicBezTo>
                <a:cubicBezTo>
                  <a:pt x="453" y="543"/>
                  <a:pt x="437" y="521"/>
                  <a:pt x="415" y="512"/>
                </a:cubicBezTo>
                <a:cubicBezTo>
                  <a:pt x="734" y="512"/>
                  <a:pt x="734" y="512"/>
                  <a:pt x="734" y="512"/>
                </a:cubicBezTo>
                <a:cubicBezTo>
                  <a:pt x="712" y="521"/>
                  <a:pt x="697" y="543"/>
                  <a:pt x="697" y="569"/>
                </a:cubicBezTo>
                <a:cubicBezTo>
                  <a:pt x="697" y="603"/>
                  <a:pt x="725" y="631"/>
                  <a:pt x="759" y="631"/>
                </a:cubicBezTo>
                <a:cubicBezTo>
                  <a:pt x="794" y="631"/>
                  <a:pt x="821" y="603"/>
                  <a:pt x="821" y="569"/>
                </a:cubicBezTo>
                <a:cubicBezTo>
                  <a:pt x="821" y="543"/>
                  <a:pt x="806" y="521"/>
                  <a:pt x="784" y="512"/>
                </a:cubicBezTo>
                <a:cubicBezTo>
                  <a:pt x="821" y="512"/>
                  <a:pt x="821" y="512"/>
                  <a:pt x="821" y="512"/>
                </a:cubicBezTo>
                <a:cubicBezTo>
                  <a:pt x="831" y="512"/>
                  <a:pt x="838" y="507"/>
                  <a:pt x="838" y="502"/>
                </a:cubicBezTo>
                <a:cubicBezTo>
                  <a:pt x="838" y="497"/>
                  <a:pt x="831" y="492"/>
                  <a:pt x="821" y="492"/>
                </a:cubicBezTo>
                <a:cubicBezTo>
                  <a:pt x="401" y="492"/>
                  <a:pt x="401" y="492"/>
                  <a:pt x="401" y="492"/>
                </a:cubicBezTo>
                <a:cubicBezTo>
                  <a:pt x="358" y="492"/>
                  <a:pt x="337" y="478"/>
                  <a:pt x="335" y="464"/>
                </a:cubicBezTo>
                <a:cubicBezTo>
                  <a:pt x="333" y="456"/>
                  <a:pt x="337" y="448"/>
                  <a:pt x="349" y="441"/>
                </a:cubicBezTo>
                <a:cubicBezTo>
                  <a:pt x="350" y="441"/>
                  <a:pt x="350" y="441"/>
                  <a:pt x="351" y="441"/>
                </a:cubicBezTo>
                <a:cubicBezTo>
                  <a:pt x="351" y="441"/>
                  <a:pt x="351" y="441"/>
                  <a:pt x="351" y="441"/>
                </a:cubicBezTo>
                <a:cubicBezTo>
                  <a:pt x="352" y="441"/>
                  <a:pt x="352" y="441"/>
                  <a:pt x="352" y="441"/>
                </a:cubicBezTo>
                <a:cubicBezTo>
                  <a:pt x="353" y="441"/>
                  <a:pt x="354" y="441"/>
                  <a:pt x="354" y="441"/>
                </a:cubicBezTo>
                <a:cubicBezTo>
                  <a:pt x="354" y="441"/>
                  <a:pt x="354" y="441"/>
                  <a:pt x="354" y="441"/>
                </a:cubicBezTo>
                <a:cubicBezTo>
                  <a:pt x="354" y="441"/>
                  <a:pt x="354" y="441"/>
                  <a:pt x="354" y="441"/>
                </a:cubicBezTo>
                <a:cubicBezTo>
                  <a:pt x="354" y="441"/>
                  <a:pt x="354" y="441"/>
                  <a:pt x="354" y="441"/>
                </a:cubicBezTo>
                <a:cubicBezTo>
                  <a:pt x="354" y="441"/>
                  <a:pt x="354" y="441"/>
                  <a:pt x="355" y="441"/>
                </a:cubicBezTo>
                <a:cubicBezTo>
                  <a:pt x="843" y="441"/>
                  <a:pt x="843" y="441"/>
                  <a:pt x="843" y="441"/>
                </a:cubicBezTo>
                <a:cubicBezTo>
                  <a:pt x="855" y="441"/>
                  <a:pt x="864" y="432"/>
                  <a:pt x="864" y="420"/>
                </a:cubicBezTo>
                <a:cubicBezTo>
                  <a:pt x="864" y="156"/>
                  <a:pt x="864" y="156"/>
                  <a:pt x="864" y="156"/>
                </a:cubicBezTo>
                <a:cubicBezTo>
                  <a:pt x="864" y="156"/>
                  <a:pt x="864" y="156"/>
                  <a:pt x="864" y="156"/>
                </a:cubicBezTo>
                <a:close/>
                <a:moveTo>
                  <a:pt x="390" y="601"/>
                </a:moveTo>
                <a:cubicBezTo>
                  <a:pt x="373" y="601"/>
                  <a:pt x="358" y="586"/>
                  <a:pt x="358" y="569"/>
                </a:cubicBezTo>
                <a:cubicBezTo>
                  <a:pt x="358" y="551"/>
                  <a:pt x="373" y="537"/>
                  <a:pt x="390" y="537"/>
                </a:cubicBezTo>
                <a:cubicBezTo>
                  <a:pt x="408" y="537"/>
                  <a:pt x="422" y="551"/>
                  <a:pt x="422" y="569"/>
                </a:cubicBezTo>
                <a:cubicBezTo>
                  <a:pt x="422" y="586"/>
                  <a:pt x="408" y="601"/>
                  <a:pt x="390" y="601"/>
                </a:cubicBezTo>
                <a:close/>
                <a:moveTo>
                  <a:pt x="759" y="601"/>
                </a:moveTo>
                <a:cubicBezTo>
                  <a:pt x="741" y="601"/>
                  <a:pt x="727" y="586"/>
                  <a:pt x="727" y="569"/>
                </a:cubicBezTo>
                <a:cubicBezTo>
                  <a:pt x="727" y="551"/>
                  <a:pt x="741" y="537"/>
                  <a:pt x="759" y="537"/>
                </a:cubicBezTo>
                <a:cubicBezTo>
                  <a:pt x="777" y="537"/>
                  <a:pt x="791" y="551"/>
                  <a:pt x="791" y="569"/>
                </a:cubicBezTo>
                <a:cubicBezTo>
                  <a:pt x="791" y="586"/>
                  <a:pt x="777" y="601"/>
                  <a:pt x="759" y="601"/>
                </a:cubicBezTo>
                <a:close/>
                <a:moveTo>
                  <a:pt x="391" y="399"/>
                </a:moveTo>
                <a:cubicBezTo>
                  <a:pt x="370" y="399"/>
                  <a:pt x="370" y="399"/>
                  <a:pt x="370" y="399"/>
                </a:cubicBezTo>
                <a:cubicBezTo>
                  <a:pt x="358" y="360"/>
                  <a:pt x="358" y="360"/>
                  <a:pt x="358" y="360"/>
                </a:cubicBezTo>
                <a:cubicBezTo>
                  <a:pt x="391" y="360"/>
                  <a:pt x="391" y="360"/>
                  <a:pt x="391" y="360"/>
                </a:cubicBezTo>
                <a:lnTo>
                  <a:pt x="391" y="399"/>
                </a:lnTo>
                <a:close/>
                <a:moveTo>
                  <a:pt x="391" y="318"/>
                </a:moveTo>
                <a:cubicBezTo>
                  <a:pt x="344" y="318"/>
                  <a:pt x="344" y="318"/>
                  <a:pt x="344" y="318"/>
                </a:cubicBezTo>
                <a:cubicBezTo>
                  <a:pt x="325" y="257"/>
                  <a:pt x="325" y="257"/>
                  <a:pt x="325" y="257"/>
                </a:cubicBezTo>
                <a:cubicBezTo>
                  <a:pt x="391" y="257"/>
                  <a:pt x="391" y="257"/>
                  <a:pt x="391" y="257"/>
                </a:cubicBezTo>
                <a:lnTo>
                  <a:pt x="391" y="318"/>
                </a:lnTo>
                <a:close/>
                <a:moveTo>
                  <a:pt x="391" y="214"/>
                </a:moveTo>
                <a:cubicBezTo>
                  <a:pt x="312" y="214"/>
                  <a:pt x="312" y="214"/>
                  <a:pt x="312" y="214"/>
                </a:cubicBezTo>
                <a:cubicBezTo>
                  <a:pt x="281" y="118"/>
                  <a:pt x="281" y="118"/>
                  <a:pt x="281" y="118"/>
                </a:cubicBezTo>
                <a:cubicBezTo>
                  <a:pt x="391" y="128"/>
                  <a:pt x="391" y="128"/>
                  <a:pt x="391" y="128"/>
                </a:cubicBezTo>
                <a:lnTo>
                  <a:pt x="391" y="214"/>
                </a:lnTo>
                <a:close/>
                <a:moveTo>
                  <a:pt x="508" y="399"/>
                </a:moveTo>
                <a:cubicBezTo>
                  <a:pt x="434" y="399"/>
                  <a:pt x="434" y="399"/>
                  <a:pt x="434" y="399"/>
                </a:cubicBezTo>
                <a:cubicBezTo>
                  <a:pt x="434" y="360"/>
                  <a:pt x="434" y="360"/>
                  <a:pt x="434" y="360"/>
                </a:cubicBezTo>
                <a:cubicBezTo>
                  <a:pt x="508" y="360"/>
                  <a:pt x="508" y="360"/>
                  <a:pt x="508" y="360"/>
                </a:cubicBezTo>
                <a:lnTo>
                  <a:pt x="508" y="399"/>
                </a:lnTo>
                <a:close/>
                <a:moveTo>
                  <a:pt x="508" y="318"/>
                </a:moveTo>
                <a:cubicBezTo>
                  <a:pt x="434" y="318"/>
                  <a:pt x="434" y="318"/>
                  <a:pt x="434" y="318"/>
                </a:cubicBezTo>
                <a:cubicBezTo>
                  <a:pt x="434" y="257"/>
                  <a:pt x="434" y="257"/>
                  <a:pt x="434" y="257"/>
                </a:cubicBezTo>
                <a:cubicBezTo>
                  <a:pt x="508" y="257"/>
                  <a:pt x="508" y="257"/>
                  <a:pt x="508" y="257"/>
                </a:cubicBezTo>
                <a:lnTo>
                  <a:pt x="508" y="318"/>
                </a:lnTo>
                <a:close/>
                <a:moveTo>
                  <a:pt x="508" y="214"/>
                </a:moveTo>
                <a:cubicBezTo>
                  <a:pt x="434" y="214"/>
                  <a:pt x="434" y="214"/>
                  <a:pt x="434" y="214"/>
                </a:cubicBezTo>
                <a:cubicBezTo>
                  <a:pt x="434" y="133"/>
                  <a:pt x="434" y="133"/>
                  <a:pt x="434" y="133"/>
                </a:cubicBezTo>
                <a:cubicBezTo>
                  <a:pt x="508" y="140"/>
                  <a:pt x="508" y="140"/>
                  <a:pt x="508" y="140"/>
                </a:cubicBezTo>
                <a:lnTo>
                  <a:pt x="508" y="214"/>
                </a:lnTo>
                <a:close/>
                <a:moveTo>
                  <a:pt x="625" y="399"/>
                </a:moveTo>
                <a:cubicBezTo>
                  <a:pt x="551" y="399"/>
                  <a:pt x="551" y="399"/>
                  <a:pt x="551" y="399"/>
                </a:cubicBezTo>
                <a:cubicBezTo>
                  <a:pt x="551" y="360"/>
                  <a:pt x="551" y="360"/>
                  <a:pt x="551" y="360"/>
                </a:cubicBezTo>
                <a:cubicBezTo>
                  <a:pt x="625" y="360"/>
                  <a:pt x="625" y="360"/>
                  <a:pt x="625" y="360"/>
                </a:cubicBezTo>
                <a:lnTo>
                  <a:pt x="625" y="399"/>
                </a:lnTo>
                <a:close/>
                <a:moveTo>
                  <a:pt x="625" y="318"/>
                </a:moveTo>
                <a:cubicBezTo>
                  <a:pt x="551" y="318"/>
                  <a:pt x="551" y="318"/>
                  <a:pt x="551" y="318"/>
                </a:cubicBezTo>
                <a:cubicBezTo>
                  <a:pt x="551" y="257"/>
                  <a:pt x="551" y="257"/>
                  <a:pt x="551" y="257"/>
                </a:cubicBezTo>
                <a:cubicBezTo>
                  <a:pt x="625" y="257"/>
                  <a:pt x="625" y="257"/>
                  <a:pt x="625" y="257"/>
                </a:cubicBezTo>
                <a:lnTo>
                  <a:pt x="625" y="318"/>
                </a:lnTo>
                <a:close/>
                <a:moveTo>
                  <a:pt x="625" y="214"/>
                </a:moveTo>
                <a:cubicBezTo>
                  <a:pt x="551" y="214"/>
                  <a:pt x="551" y="214"/>
                  <a:pt x="551" y="214"/>
                </a:cubicBezTo>
                <a:cubicBezTo>
                  <a:pt x="551" y="144"/>
                  <a:pt x="551" y="144"/>
                  <a:pt x="551" y="144"/>
                </a:cubicBezTo>
                <a:cubicBezTo>
                  <a:pt x="625" y="152"/>
                  <a:pt x="625" y="152"/>
                  <a:pt x="625" y="152"/>
                </a:cubicBezTo>
                <a:lnTo>
                  <a:pt x="625" y="214"/>
                </a:lnTo>
                <a:close/>
                <a:moveTo>
                  <a:pt x="742" y="399"/>
                </a:moveTo>
                <a:cubicBezTo>
                  <a:pt x="668" y="399"/>
                  <a:pt x="668" y="399"/>
                  <a:pt x="668" y="399"/>
                </a:cubicBezTo>
                <a:cubicBezTo>
                  <a:pt x="668" y="360"/>
                  <a:pt x="668" y="360"/>
                  <a:pt x="668" y="360"/>
                </a:cubicBezTo>
                <a:cubicBezTo>
                  <a:pt x="742" y="360"/>
                  <a:pt x="742" y="360"/>
                  <a:pt x="742" y="360"/>
                </a:cubicBezTo>
                <a:lnTo>
                  <a:pt x="742" y="399"/>
                </a:lnTo>
                <a:close/>
                <a:moveTo>
                  <a:pt x="742" y="318"/>
                </a:moveTo>
                <a:cubicBezTo>
                  <a:pt x="668" y="318"/>
                  <a:pt x="668" y="318"/>
                  <a:pt x="668" y="318"/>
                </a:cubicBezTo>
                <a:cubicBezTo>
                  <a:pt x="668" y="257"/>
                  <a:pt x="668" y="257"/>
                  <a:pt x="668" y="257"/>
                </a:cubicBezTo>
                <a:cubicBezTo>
                  <a:pt x="742" y="257"/>
                  <a:pt x="742" y="257"/>
                  <a:pt x="742" y="257"/>
                </a:cubicBezTo>
                <a:lnTo>
                  <a:pt x="742" y="318"/>
                </a:lnTo>
                <a:close/>
                <a:moveTo>
                  <a:pt x="742" y="214"/>
                </a:moveTo>
                <a:cubicBezTo>
                  <a:pt x="668" y="214"/>
                  <a:pt x="668" y="214"/>
                  <a:pt x="668" y="214"/>
                </a:cubicBezTo>
                <a:cubicBezTo>
                  <a:pt x="668" y="156"/>
                  <a:pt x="668" y="156"/>
                  <a:pt x="668" y="156"/>
                </a:cubicBezTo>
                <a:cubicBezTo>
                  <a:pt x="742" y="163"/>
                  <a:pt x="742" y="163"/>
                  <a:pt x="742" y="163"/>
                </a:cubicBezTo>
                <a:lnTo>
                  <a:pt x="742" y="214"/>
                </a:lnTo>
                <a:close/>
                <a:moveTo>
                  <a:pt x="830" y="399"/>
                </a:moveTo>
                <a:cubicBezTo>
                  <a:pt x="785" y="399"/>
                  <a:pt x="785" y="399"/>
                  <a:pt x="785" y="399"/>
                </a:cubicBezTo>
                <a:cubicBezTo>
                  <a:pt x="785" y="360"/>
                  <a:pt x="785" y="360"/>
                  <a:pt x="785" y="360"/>
                </a:cubicBezTo>
                <a:cubicBezTo>
                  <a:pt x="830" y="360"/>
                  <a:pt x="830" y="360"/>
                  <a:pt x="830" y="360"/>
                </a:cubicBezTo>
                <a:lnTo>
                  <a:pt x="830" y="399"/>
                </a:lnTo>
                <a:close/>
                <a:moveTo>
                  <a:pt x="830" y="318"/>
                </a:moveTo>
                <a:cubicBezTo>
                  <a:pt x="785" y="318"/>
                  <a:pt x="785" y="318"/>
                  <a:pt x="785" y="318"/>
                </a:cubicBezTo>
                <a:cubicBezTo>
                  <a:pt x="785" y="257"/>
                  <a:pt x="785" y="257"/>
                  <a:pt x="785" y="257"/>
                </a:cubicBezTo>
                <a:cubicBezTo>
                  <a:pt x="830" y="257"/>
                  <a:pt x="830" y="257"/>
                  <a:pt x="830" y="257"/>
                </a:cubicBezTo>
                <a:lnTo>
                  <a:pt x="830" y="318"/>
                </a:lnTo>
                <a:close/>
                <a:moveTo>
                  <a:pt x="830" y="214"/>
                </a:moveTo>
                <a:cubicBezTo>
                  <a:pt x="785" y="214"/>
                  <a:pt x="785" y="214"/>
                  <a:pt x="785" y="214"/>
                </a:cubicBezTo>
                <a:cubicBezTo>
                  <a:pt x="785" y="167"/>
                  <a:pt x="785" y="167"/>
                  <a:pt x="785" y="167"/>
                </a:cubicBezTo>
                <a:cubicBezTo>
                  <a:pt x="830" y="172"/>
                  <a:pt x="830" y="172"/>
                  <a:pt x="830" y="172"/>
                </a:cubicBezTo>
                <a:lnTo>
                  <a:pt x="830" y="21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aphicFrame>
        <p:nvGraphicFramePr>
          <p:cNvPr id="10" name="Chart 9">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7542905"/>
              </p:ext>
            </p:extLst>
          </p:nvPr>
        </p:nvGraphicFramePr>
        <p:xfrm>
          <a:off x="3753302" y="1711448"/>
          <a:ext cx="6850963" cy="1352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1" name="Chart 80" descr="Graph "/>
          <p:cNvGraphicFramePr/>
          <p:nvPr>
            <p:extLst>
              <p:ext uri="{D42A27DB-BD31-4B8C-83A1-F6EECF244321}">
                <p14:modId xmlns:p14="http://schemas.microsoft.com/office/powerpoint/2010/main" val="3447976506"/>
              </p:ext>
            </p:extLst>
          </p:nvPr>
        </p:nvGraphicFramePr>
        <p:xfrm>
          <a:off x="3753302" y="3068296"/>
          <a:ext cx="6833291" cy="1328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2" name="Chart 81" descr="Bar graph"/>
          <p:cNvGraphicFramePr/>
          <p:nvPr>
            <p:extLst>
              <p:ext uri="{D42A27DB-BD31-4B8C-83A1-F6EECF244321}">
                <p14:modId xmlns:p14="http://schemas.microsoft.com/office/powerpoint/2010/main" val="1889929820"/>
              </p:ext>
            </p:extLst>
          </p:nvPr>
        </p:nvGraphicFramePr>
        <p:xfrm>
          <a:off x="3753302" y="4180495"/>
          <a:ext cx="6839585" cy="1328325"/>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52"/>
          <p:cNvSpPr txBox="1"/>
          <p:nvPr/>
        </p:nvSpPr>
        <p:spPr>
          <a:xfrm>
            <a:off x="1795358" y="1911797"/>
            <a:ext cx="2297668" cy="769441"/>
          </a:xfrm>
          <a:prstGeom prst="rect">
            <a:avLst/>
          </a:prstGeom>
          <a:noFill/>
        </p:spPr>
        <p:txBody>
          <a:bodyPr wrap="square" rtlCol="0" anchor="ctr">
            <a:spAutoFit/>
          </a:bodyPr>
          <a:lstStyle/>
          <a:p>
            <a:pPr algn="ctr"/>
            <a:r>
              <a:rPr lang="en-US" sz="1600" dirty="0">
                <a:solidFill>
                  <a:srgbClr val="0077A7"/>
                </a:solidFill>
                <a:latin typeface="Calibri Light" panose="020F0302020204030204"/>
              </a:rPr>
              <a:t>Understand what is ‘healthier’</a:t>
            </a:r>
          </a:p>
          <a:p>
            <a:pPr algn="ctr"/>
            <a:r>
              <a:rPr lang="en-US" sz="1200" i="1" dirty="0">
                <a:solidFill>
                  <a:srgbClr val="0077A7"/>
                </a:solidFill>
                <a:latin typeface="Calibri Light" panose="020F0302020204030204"/>
              </a:rPr>
              <a:t>(7-10 on 10 pt. scale)</a:t>
            </a:r>
          </a:p>
        </p:txBody>
      </p:sp>
      <p:sp>
        <p:nvSpPr>
          <p:cNvPr id="54" name="TextBox 53"/>
          <p:cNvSpPr txBox="1"/>
          <p:nvPr/>
        </p:nvSpPr>
        <p:spPr>
          <a:xfrm>
            <a:off x="1762406" y="3155842"/>
            <a:ext cx="2520359" cy="769441"/>
          </a:xfrm>
          <a:prstGeom prst="rect">
            <a:avLst/>
          </a:prstGeom>
          <a:noFill/>
        </p:spPr>
        <p:txBody>
          <a:bodyPr wrap="square" rtlCol="0" anchor="ctr">
            <a:spAutoFit/>
          </a:bodyPr>
          <a:lstStyle/>
          <a:p>
            <a:pPr algn="ctr"/>
            <a:r>
              <a:rPr lang="en-US" sz="1600" dirty="0">
                <a:solidFill>
                  <a:srgbClr val="BF6200"/>
                </a:solidFill>
                <a:latin typeface="Calibri Light" panose="020F0302020204030204"/>
              </a:rPr>
              <a:t>Actively seek out healthier options when </a:t>
            </a:r>
            <a:r>
              <a:rPr lang="en-US" sz="1600" b="1" u="sng" dirty="0">
                <a:solidFill>
                  <a:srgbClr val="BF6200"/>
                </a:solidFill>
                <a:latin typeface="Calibri Light" panose="020F0302020204030204"/>
              </a:rPr>
              <a:t>shopping</a:t>
            </a:r>
          </a:p>
          <a:p>
            <a:pPr algn="ctr"/>
            <a:r>
              <a:rPr lang="en-US" sz="1200" i="1" dirty="0">
                <a:solidFill>
                  <a:srgbClr val="BF6200"/>
                </a:solidFill>
                <a:latin typeface="Calibri Light" panose="020F0302020204030204"/>
              </a:rPr>
              <a:t>(7-10 on 10 pt. scale)</a:t>
            </a:r>
          </a:p>
        </p:txBody>
      </p:sp>
      <p:sp>
        <p:nvSpPr>
          <p:cNvPr id="55" name="TextBox 54"/>
          <p:cNvSpPr txBox="1"/>
          <p:nvPr/>
        </p:nvSpPr>
        <p:spPr>
          <a:xfrm>
            <a:off x="1868737" y="4235809"/>
            <a:ext cx="2189786" cy="1015663"/>
          </a:xfrm>
          <a:prstGeom prst="rect">
            <a:avLst/>
          </a:prstGeom>
          <a:noFill/>
        </p:spPr>
        <p:txBody>
          <a:bodyPr wrap="square" rtlCol="0" anchor="ctr">
            <a:spAutoFit/>
          </a:bodyPr>
          <a:lstStyle/>
          <a:p>
            <a:pPr algn="ctr"/>
            <a:r>
              <a:rPr lang="en-US" sz="1600" dirty="0">
                <a:solidFill>
                  <a:srgbClr val="430C4E"/>
                </a:solidFill>
                <a:latin typeface="Calibri Light" panose="020F0302020204030204"/>
              </a:rPr>
              <a:t>Actively seek out healthier options when </a:t>
            </a:r>
            <a:r>
              <a:rPr lang="en-US" sz="1600" b="1" u="sng" dirty="0">
                <a:solidFill>
                  <a:srgbClr val="430C4E"/>
                </a:solidFill>
                <a:latin typeface="Calibri Light" panose="020F0302020204030204"/>
              </a:rPr>
              <a:t>eating out</a:t>
            </a:r>
          </a:p>
          <a:p>
            <a:pPr algn="ctr"/>
            <a:r>
              <a:rPr lang="en-US" sz="1200" i="1" dirty="0">
                <a:solidFill>
                  <a:srgbClr val="430C4E"/>
                </a:solidFill>
                <a:latin typeface="Calibri Light" panose="020F0302020204030204"/>
              </a:rPr>
              <a:t>(7-10 on 10 pt. scale)</a:t>
            </a:r>
          </a:p>
        </p:txBody>
      </p:sp>
      <p:sp>
        <p:nvSpPr>
          <p:cNvPr id="102" name="TextBox 101"/>
          <p:cNvSpPr txBox="1"/>
          <p:nvPr/>
        </p:nvSpPr>
        <p:spPr>
          <a:xfrm>
            <a:off x="10130299" y="3325644"/>
            <a:ext cx="1884923" cy="430887"/>
          </a:xfrm>
          <a:prstGeom prst="rect">
            <a:avLst/>
          </a:prstGeom>
          <a:noFill/>
        </p:spPr>
        <p:txBody>
          <a:bodyPr wrap="square" rtlCol="0">
            <a:spAutoFit/>
          </a:bodyPr>
          <a:lstStyle/>
          <a:p>
            <a:r>
              <a:rPr lang="en-GB" sz="1100" i="1" dirty="0"/>
              <a:t>Significantly lower amongst 16-34s vs other ages</a:t>
            </a:r>
          </a:p>
        </p:txBody>
      </p:sp>
      <p:sp>
        <p:nvSpPr>
          <p:cNvPr id="2" name="Up Arrow 1">
            <a:extLst>
              <a:ext uri="{C183D7F6-B498-43B3-948B-1728B52AA6E4}">
                <adec:decorative xmlns:adec="http://schemas.microsoft.com/office/drawing/2017/decorative" val="1"/>
              </a:ext>
            </a:extLst>
          </p:cNvPr>
          <p:cNvSpPr/>
          <p:nvPr/>
        </p:nvSpPr>
        <p:spPr>
          <a:xfrm>
            <a:off x="6191356" y="3497909"/>
            <a:ext cx="288000"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39" name="TextBox 38"/>
          <p:cNvSpPr txBox="1"/>
          <p:nvPr/>
        </p:nvSpPr>
        <p:spPr>
          <a:xfrm>
            <a:off x="10156216" y="1992207"/>
            <a:ext cx="2131750" cy="430887"/>
          </a:xfrm>
          <a:prstGeom prst="rect">
            <a:avLst/>
          </a:prstGeom>
          <a:noFill/>
        </p:spPr>
        <p:txBody>
          <a:bodyPr wrap="square" rtlCol="0">
            <a:spAutoFit/>
          </a:bodyPr>
          <a:lstStyle/>
          <a:p>
            <a:r>
              <a:rPr lang="en-GB" sz="1100" i="1" dirty="0"/>
              <a:t>Significantly higher among </a:t>
            </a:r>
          </a:p>
          <a:p>
            <a:r>
              <a:rPr lang="en-GB" sz="1100" i="1" dirty="0"/>
              <a:t>ABC1s</a:t>
            </a:r>
          </a:p>
        </p:txBody>
      </p:sp>
      <p:sp>
        <p:nvSpPr>
          <p:cNvPr id="40" name="TextBox 39">
            <a:extLst>
              <a:ext uri="{FF2B5EF4-FFF2-40B4-BE49-F238E27FC236}">
                <a16:creationId xmlns:a16="http://schemas.microsoft.com/office/drawing/2014/main" id="{B08E9AAC-536C-49B9-82F6-2FB7E938B7C3}"/>
              </a:ext>
            </a:extLst>
          </p:cNvPr>
          <p:cNvSpPr txBox="1"/>
          <p:nvPr/>
        </p:nvSpPr>
        <p:spPr>
          <a:xfrm>
            <a:off x="10156216" y="4357630"/>
            <a:ext cx="2131750" cy="430887"/>
          </a:xfrm>
          <a:prstGeom prst="rect">
            <a:avLst/>
          </a:prstGeom>
          <a:noFill/>
        </p:spPr>
        <p:txBody>
          <a:bodyPr wrap="square" rtlCol="0">
            <a:spAutoFit/>
          </a:bodyPr>
          <a:lstStyle/>
          <a:p>
            <a:r>
              <a:rPr lang="en-GB" sz="1100" i="1" dirty="0"/>
              <a:t>Significantly lower amongst </a:t>
            </a:r>
          </a:p>
          <a:p>
            <a:r>
              <a:rPr lang="en-GB" sz="1100" i="1" dirty="0"/>
              <a:t>16-34s vs other ages</a:t>
            </a:r>
          </a:p>
        </p:txBody>
      </p:sp>
      <p:sp>
        <p:nvSpPr>
          <p:cNvPr id="41" name="TextBox 40">
            <a:extLst>
              <a:ext uri="{FF2B5EF4-FFF2-40B4-BE49-F238E27FC236}">
                <a16:creationId xmlns:a16="http://schemas.microsoft.com/office/drawing/2014/main" id="{6688A215-B1FF-46DB-A13D-A33864EA773C}"/>
              </a:ext>
            </a:extLst>
          </p:cNvPr>
          <p:cNvSpPr txBox="1"/>
          <p:nvPr/>
        </p:nvSpPr>
        <p:spPr>
          <a:xfrm>
            <a:off x="10156216" y="1597443"/>
            <a:ext cx="2131750" cy="430887"/>
          </a:xfrm>
          <a:prstGeom prst="rect">
            <a:avLst/>
          </a:prstGeom>
          <a:noFill/>
        </p:spPr>
        <p:txBody>
          <a:bodyPr wrap="square" rtlCol="0">
            <a:spAutoFit/>
          </a:bodyPr>
          <a:lstStyle/>
          <a:p>
            <a:r>
              <a:rPr lang="en-GB" sz="1100" i="1" dirty="0"/>
              <a:t>Demographics differences </a:t>
            </a:r>
          </a:p>
          <a:p>
            <a:r>
              <a:rPr lang="en-GB" sz="1100" i="1" dirty="0"/>
              <a:t>(Wave 4) </a:t>
            </a:r>
          </a:p>
        </p:txBody>
      </p:sp>
      <p:sp>
        <p:nvSpPr>
          <p:cNvPr id="42" name="Up Arrow 72">
            <a:extLst>
              <a:ext uri="{FF2B5EF4-FFF2-40B4-BE49-F238E27FC236}">
                <a16:creationId xmlns:a16="http://schemas.microsoft.com/office/drawing/2014/main" id="{C9F2CA46-C622-47D4-9753-B31F49D71DDB}"/>
              </a:ext>
              <a:ext uri="{C183D7F6-B498-43B3-948B-1728B52AA6E4}">
                <adec:decorative xmlns:adec="http://schemas.microsoft.com/office/drawing/2017/decorative" val="1"/>
              </a:ext>
            </a:extLst>
          </p:cNvPr>
          <p:cNvSpPr/>
          <p:nvPr/>
        </p:nvSpPr>
        <p:spPr>
          <a:xfrm>
            <a:off x="9469380" y="63804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43" name="TextBox 42">
            <a:extLst>
              <a:ext uri="{FF2B5EF4-FFF2-40B4-BE49-F238E27FC236}">
                <a16:creationId xmlns:a16="http://schemas.microsoft.com/office/drawing/2014/main" id="{06B4C929-DED3-419B-9F81-2AAE85ED2761}"/>
              </a:ext>
            </a:extLst>
          </p:cNvPr>
          <p:cNvSpPr txBox="1"/>
          <p:nvPr/>
        </p:nvSpPr>
        <p:spPr>
          <a:xfrm>
            <a:off x="9669203" y="6242043"/>
            <a:ext cx="2221001" cy="461665"/>
          </a:xfrm>
          <a:prstGeom prst="rect">
            <a:avLst/>
          </a:prstGeom>
          <a:noFill/>
        </p:spPr>
        <p:txBody>
          <a:bodyPr wrap="square" rtlCol="0">
            <a:spAutoFit/>
          </a:bodyPr>
          <a:lstStyle/>
          <a:p>
            <a:pPr algn="r"/>
            <a:r>
              <a:rPr lang="en-GB" sz="1200" dirty="0"/>
              <a:t>Significant increase/ decrease versus previous wave</a:t>
            </a:r>
          </a:p>
        </p:txBody>
      </p:sp>
      <p:sp>
        <p:nvSpPr>
          <p:cNvPr id="44" name="Up Arrow 72">
            <a:extLst>
              <a:ext uri="{FF2B5EF4-FFF2-40B4-BE49-F238E27FC236}">
                <a16:creationId xmlns:a16="http://schemas.microsoft.com/office/drawing/2014/main" id="{7D10C0D4-03E9-4330-915E-7815E8670B2A}"/>
              </a:ext>
              <a:ext uri="{C183D7F6-B498-43B3-948B-1728B52AA6E4}">
                <adec:decorative xmlns:adec="http://schemas.microsoft.com/office/drawing/2017/decorative" val="1"/>
              </a:ext>
            </a:extLst>
          </p:cNvPr>
          <p:cNvSpPr/>
          <p:nvPr/>
        </p:nvSpPr>
        <p:spPr>
          <a:xfrm flipV="1">
            <a:off x="9707232" y="63804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45" name="Group 44">
            <a:extLst>
              <a:ext uri="{FF2B5EF4-FFF2-40B4-BE49-F238E27FC236}">
                <a16:creationId xmlns:a16="http://schemas.microsoft.com/office/drawing/2014/main" id="{18C4EC8A-8D34-4280-9417-03C79CD24619}"/>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46" name="Freeform: Shape 45">
              <a:extLst>
                <a:ext uri="{FF2B5EF4-FFF2-40B4-BE49-F238E27FC236}">
                  <a16:creationId xmlns:a16="http://schemas.microsoft.com/office/drawing/2014/main" id="{90433909-A502-43B8-BD2E-99CE0C05501B}"/>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FC2BAC6D-124B-4F3D-B64C-509AB60AE509}"/>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CA0E2387-4672-4F7B-9BF1-AE3B49CADAC9}"/>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36622034-514D-45B0-A31C-5696B179FB5C}"/>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7E3B7D58-E4EE-46A2-8AF4-7544C1AFDF54}"/>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88582E02-DF16-4C5A-A214-7E5EBA6AD1B1}"/>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468C475-1031-48D8-B81F-9F4DCDBAE8BC}"/>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6600DB8C-D9F7-47FF-A355-A2DA9EBF58E8}"/>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A9BF7714-31A8-467E-8438-42BA5C6BF116}"/>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62806BE8-4AA4-443E-90E5-95ED266F309F}"/>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30594D3-FCEC-4471-A6A5-77BF65BDFD57}"/>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66AEF74-E329-4797-8E37-20EC12A3E2D0}"/>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5556A008-0BDD-4CDD-8E7A-A1854B15CBD8}"/>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C6FD42A2-B6F8-4A47-B3F1-73953FF3B503}"/>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CC1436DA-91B4-4CF1-A761-18445B5C498F}"/>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EC0136AE-D181-4FAF-9B44-F59110AABD6F}"/>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7D019996-4A72-4641-8733-13425BE22A5F}"/>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001D4036-8F6B-4016-B291-00A0BCD16E74}"/>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8755BEE7-56AF-4754-9A13-7135207C401C}"/>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42E81138-64BB-4542-A7DE-6C1DA170D991}"/>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EF6EA1D4-38AA-4434-9356-872AE22891AB}"/>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EB3D898E-309F-43EE-96B5-8323DE2CF7B8}"/>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30021549-F80E-4D51-984E-69E155282262}"/>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061B18BF-0427-4694-B7D7-B2E7A85EC4D0}"/>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B56155D4-3037-491C-A7C5-D1D8B5A4C602}"/>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5E0D2015-6D94-416A-B93E-B62CD6A304D6}"/>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03DD70DC-B2CD-4F84-B973-C8A0527E8BD7}"/>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DA31A8D6-B7C0-48A2-88B4-0648BBF7FC5D}"/>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D9BA98CE-B494-41B6-B623-1824B3F025CC}"/>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9330F333-D455-4217-B1C0-74CD8CE889B3}"/>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B848164D-F493-487A-A122-78658DC8E695}"/>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7798F472-51AD-435D-95D7-B884F1B0F278}"/>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84CAC99B-1675-4510-9265-F8934D5FF548}"/>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B1711A04-D5C0-4871-B6D4-F905ABF069CF}"/>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3297604F-9C64-4D94-81B9-9A910B9A3BA2}"/>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AF396A6D-A8E3-42F5-882C-C2F104DE6A7A}"/>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00E75469-6ACE-44BE-8FD0-9831A9BF8E57}"/>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A292E63D-39EA-43A4-9DA0-F50F5F0055B9}"/>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AA1B51E3-FA72-4AE3-A01F-52A05C5F73B2}"/>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0D3F13AD-6B9B-4DFD-8175-A1FC3D617AA6}"/>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EC709B1E-26EE-4DA2-8A50-A2577099AB5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DF15270B-6344-4DBF-8087-768CB439F8DC}"/>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37" name="Rectangle 36"/>
          <p:cNvSpPr/>
          <p:nvPr/>
        </p:nvSpPr>
        <p:spPr>
          <a:xfrm>
            <a:off x="238881" y="1484338"/>
            <a:ext cx="1021641" cy="4379433"/>
          </a:xfrm>
          <a:prstGeom prst="rect">
            <a:avLst/>
          </a:prstGeom>
          <a:solidFill>
            <a:schemeClr val="bg1">
              <a:lumMod val="95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Scale 1-10</a:t>
            </a:r>
          </a:p>
          <a:p>
            <a:pPr algn="ctr"/>
            <a:endParaRPr lang="en-GB" sz="1500" dirty="0">
              <a:solidFill>
                <a:schemeClr val="tx1"/>
              </a:solidFill>
            </a:endParaRPr>
          </a:p>
          <a:p>
            <a:pPr algn="ctr"/>
            <a:r>
              <a:rPr lang="en-GB" sz="1500" dirty="0">
                <a:solidFill>
                  <a:schemeClr val="tx1"/>
                </a:solidFill>
              </a:rPr>
              <a:t>10 =</a:t>
            </a:r>
          </a:p>
          <a:p>
            <a:pPr algn="ctr"/>
            <a:r>
              <a:rPr lang="en-GB" sz="1500" dirty="0">
                <a:solidFill>
                  <a:schemeClr val="tx1"/>
                </a:solidFill>
              </a:rPr>
              <a:t>strongly agree</a:t>
            </a:r>
          </a:p>
          <a:p>
            <a:pPr algn="ctr"/>
            <a:endParaRPr lang="en-GB" sz="1500" dirty="0">
              <a:solidFill>
                <a:schemeClr val="tx1"/>
              </a:solidFill>
            </a:endParaRPr>
          </a:p>
          <a:p>
            <a:pPr algn="ctr"/>
            <a:r>
              <a:rPr lang="en-GB" sz="1500" dirty="0">
                <a:solidFill>
                  <a:schemeClr val="tx1"/>
                </a:solidFill>
              </a:rPr>
              <a:t>1 =</a:t>
            </a:r>
          </a:p>
          <a:p>
            <a:pPr algn="ctr"/>
            <a:r>
              <a:rPr lang="en-GB" sz="1500" dirty="0">
                <a:solidFill>
                  <a:schemeClr val="tx1"/>
                </a:solidFill>
              </a:rPr>
              <a:t>strongly disagree</a:t>
            </a:r>
          </a:p>
          <a:p>
            <a:pPr algn="ctr"/>
            <a:endParaRPr lang="en-GB" sz="1500" dirty="0">
              <a:solidFill>
                <a:schemeClr val="tx1"/>
              </a:solidFill>
            </a:endParaRPr>
          </a:p>
          <a:p>
            <a:pPr algn="ctr"/>
            <a:endParaRPr lang="en-GB" sz="1500" dirty="0">
              <a:solidFill>
                <a:schemeClr val="tx1"/>
              </a:solidFill>
            </a:endParaRPr>
          </a:p>
        </p:txBody>
      </p:sp>
      <p:sp>
        <p:nvSpPr>
          <p:cNvPr id="8" name="Rectangle 7"/>
          <p:cNvSpPr/>
          <p:nvPr/>
        </p:nvSpPr>
        <p:spPr>
          <a:xfrm>
            <a:off x="124287" y="1272988"/>
            <a:ext cx="11942208" cy="3623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Healthy eating understanding and behaviour</a:t>
            </a:r>
          </a:p>
        </p:txBody>
      </p:sp>
      <p:sp>
        <p:nvSpPr>
          <p:cNvPr id="4" name="Title 3"/>
          <p:cNvSpPr>
            <a:spLocks noGrp="1"/>
          </p:cNvSpPr>
          <p:nvPr>
            <p:ph type="title"/>
          </p:nvPr>
        </p:nvSpPr>
        <p:spPr>
          <a:xfrm>
            <a:off x="366722" y="322869"/>
            <a:ext cx="10515600" cy="757130"/>
          </a:xfrm>
          <a:noFill/>
        </p:spPr>
        <p:txBody>
          <a:bodyPr/>
          <a:lstStyle/>
          <a:p>
            <a:r>
              <a:rPr lang="en-GB" dirty="0"/>
              <a:t>Whilst understanding of what is ‘healthier’ remains stable, seeking healthier options sees a directional decrease compared to this time last year</a:t>
            </a:r>
          </a:p>
        </p:txBody>
      </p:sp>
    </p:spTree>
    <p:extLst>
      <p:ext uri="{BB962C8B-B14F-4D97-AF65-F5344CB8AC3E}">
        <p14:creationId xmlns:p14="http://schemas.microsoft.com/office/powerpoint/2010/main" val="86549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8613" y="6248400"/>
            <a:ext cx="11725834" cy="507831"/>
          </a:xfrm>
          <a:prstGeom prst="rect">
            <a:avLst/>
          </a:prstGeom>
          <a:noFill/>
        </p:spPr>
        <p:txBody>
          <a:bodyPr wrap="square" rtlCol="0">
            <a:spAutoFit/>
          </a:bodyPr>
          <a:lstStyle/>
          <a:p>
            <a:r>
              <a:rPr lang="en-GB" sz="900" dirty="0"/>
              <a:t>Source: 2CV Northern Ireland Tracking Project, Wave 4 May 2019.</a:t>
            </a:r>
          </a:p>
          <a:p>
            <a:r>
              <a:rPr lang="en-GB" sz="900" dirty="0"/>
              <a:t>K1: What does </a:t>
            </a:r>
            <a:r>
              <a:rPr lang="en-GB" sz="900" b="1" dirty="0"/>
              <a:t>healthy eating </a:t>
            </a:r>
            <a:r>
              <a:rPr lang="en-GB" sz="900" dirty="0"/>
              <a:t>mean to you? (Spontaneous)</a:t>
            </a:r>
          </a:p>
          <a:p>
            <a:r>
              <a:rPr lang="en-GB" sz="900" dirty="0"/>
              <a:t>Base: Nat Rep W4 (n=312)</a:t>
            </a:r>
          </a:p>
        </p:txBody>
      </p:sp>
      <p:sp>
        <p:nvSpPr>
          <p:cNvPr id="7" name="Rectangle 6"/>
          <p:cNvSpPr/>
          <p:nvPr/>
        </p:nvSpPr>
        <p:spPr>
          <a:xfrm>
            <a:off x="133165" y="5651227"/>
            <a:ext cx="11933330" cy="59717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balanced diet with concerns over certain macronutrients remains top of mind rather than calories </a:t>
            </a:r>
          </a:p>
        </p:txBody>
      </p:sp>
      <p:sp>
        <p:nvSpPr>
          <p:cNvPr id="19" name="Rounded Rectangular Callout 15">
            <a:extLst>
              <a:ext uri="{FF2B5EF4-FFF2-40B4-BE49-F238E27FC236}">
                <a16:creationId xmlns:a16="http://schemas.microsoft.com/office/drawing/2014/main" id="{827D99DE-D607-4C90-A078-124CE6DB96EE}"/>
              </a:ext>
            </a:extLst>
          </p:cNvPr>
          <p:cNvSpPr/>
          <p:nvPr/>
        </p:nvSpPr>
        <p:spPr>
          <a:xfrm>
            <a:off x="5174148" y="3594312"/>
            <a:ext cx="3257667" cy="1733168"/>
          </a:xfrm>
          <a:prstGeom prst="wedgeRound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Focus on vegetables</a:t>
            </a:r>
          </a:p>
          <a:p>
            <a:pPr algn="ctr"/>
            <a:r>
              <a:rPr lang="en-GB" sz="1200" dirty="0">
                <a:solidFill>
                  <a:schemeClr val="tx1"/>
                </a:solidFill>
              </a:rPr>
              <a:t>“</a:t>
            </a:r>
            <a:r>
              <a:rPr lang="en-GB" sz="1200" b="1" dirty="0">
                <a:solidFill>
                  <a:schemeClr val="tx1"/>
                </a:solidFill>
              </a:rPr>
              <a:t>Lots of fruit and vegetables, not too much meat</a:t>
            </a:r>
            <a:r>
              <a:rPr lang="en-GB" sz="1200" dirty="0">
                <a:solidFill>
                  <a:schemeClr val="tx1"/>
                </a:solidFill>
              </a:rPr>
              <a:t>, full fat milk, butter and simple meals”</a:t>
            </a:r>
          </a:p>
          <a:p>
            <a:pPr algn="ctr"/>
            <a:endParaRPr lang="en-GB" sz="1200" dirty="0">
              <a:solidFill>
                <a:schemeClr val="tx1"/>
              </a:solidFill>
            </a:endParaRPr>
          </a:p>
          <a:p>
            <a:pPr algn="ctr"/>
            <a:r>
              <a:rPr lang="en-GB" sz="1200" dirty="0">
                <a:solidFill>
                  <a:schemeClr val="tx1"/>
                </a:solidFill>
              </a:rPr>
              <a:t>“Moderation, fruit and vegetables </a:t>
            </a:r>
            <a:r>
              <a:rPr lang="en-GB" sz="1200" b="1" dirty="0">
                <a:solidFill>
                  <a:schemeClr val="tx1"/>
                </a:solidFill>
              </a:rPr>
              <a:t>less meat </a:t>
            </a:r>
            <a:r>
              <a:rPr lang="en-GB" sz="1200" dirty="0">
                <a:solidFill>
                  <a:schemeClr val="tx1"/>
                </a:solidFill>
              </a:rPr>
              <a:t>portion control lots of water”</a:t>
            </a:r>
          </a:p>
          <a:p>
            <a:pPr algn="ctr"/>
            <a:endParaRPr lang="en-GB" sz="1200" dirty="0">
              <a:solidFill>
                <a:schemeClr val="tx1"/>
              </a:solidFill>
            </a:endParaRPr>
          </a:p>
          <a:p>
            <a:pPr algn="ctr"/>
            <a:r>
              <a:rPr lang="en-GB" sz="1200" dirty="0">
                <a:solidFill>
                  <a:schemeClr val="tx1"/>
                </a:solidFill>
              </a:rPr>
              <a:t>“</a:t>
            </a:r>
            <a:r>
              <a:rPr lang="en-GB" sz="1200" b="1" dirty="0">
                <a:solidFill>
                  <a:schemeClr val="tx1"/>
                </a:solidFill>
              </a:rPr>
              <a:t>Plant based </a:t>
            </a:r>
            <a:r>
              <a:rPr lang="en-GB" sz="1200" dirty="0">
                <a:solidFill>
                  <a:schemeClr val="tx1"/>
                </a:solidFill>
              </a:rPr>
              <a:t>whole foods”</a:t>
            </a:r>
          </a:p>
          <a:p>
            <a:pPr algn="ctr"/>
            <a:endParaRPr lang="en-GB" sz="1200" dirty="0">
              <a:solidFill>
                <a:schemeClr val="tx1"/>
              </a:solidFill>
            </a:endParaRPr>
          </a:p>
        </p:txBody>
      </p:sp>
      <p:sp>
        <p:nvSpPr>
          <p:cNvPr id="17" name="Rounded Rectangular Callout 16"/>
          <p:cNvSpPr/>
          <p:nvPr/>
        </p:nvSpPr>
        <p:spPr>
          <a:xfrm>
            <a:off x="8673737" y="2139094"/>
            <a:ext cx="3257667" cy="1588175"/>
          </a:xfrm>
          <a:prstGeom prst="wedgeRoundRectCallou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Avoiding high sugar/fat foods</a:t>
            </a:r>
          </a:p>
          <a:p>
            <a:pPr algn="ctr"/>
            <a:r>
              <a:rPr lang="en-GB" sz="1200" dirty="0">
                <a:solidFill>
                  <a:schemeClr val="tx1"/>
                </a:solidFill>
              </a:rPr>
              <a:t>“Eating foods that are good for me, </a:t>
            </a:r>
            <a:r>
              <a:rPr lang="en-GB" sz="1200" b="1" dirty="0">
                <a:solidFill>
                  <a:schemeClr val="tx1"/>
                </a:solidFill>
              </a:rPr>
              <a:t>less sugars, salt and carbohydrates</a:t>
            </a:r>
            <a:r>
              <a:rPr lang="en-GB" sz="1200" dirty="0">
                <a:solidFill>
                  <a:schemeClr val="tx1"/>
                </a:solidFill>
              </a:rPr>
              <a:t>.”</a:t>
            </a:r>
          </a:p>
          <a:p>
            <a:pPr algn="ctr"/>
            <a:endParaRPr lang="en-GB" sz="1200" dirty="0">
              <a:solidFill>
                <a:schemeClr val="tx1"/>
              </a:solidFill>
            </a:endParaRPr>
          </a:p>
          <a:p>
            <a:pPr algn="ctr"/>
            <a:r>
              <a:rPr lang="en-GB" sz="1200" dirty="0">
                <a:solidFill>
                  <a:schemeClr val="tx1"/>
                </a:solidFill>
              </a:rPr>
              <a:t>“Eating good food which is </a:t>
            </a:r>
            <a:r>
              <a:rPr lang="en-GB" sz="1200" b="1" dirty="0">
                <a:solidFill>
                  <a:schemeClr val="tx1"/>
                </a:solidFill>
              </a:rPr>
              <a:t>low in fat, low in sugar, and low in salt</a:t>
            </a:r>
            <a:r>
              <a:rPr lang="en-GB" sz="1200" dirty="0">
                <a:solidFill>
                  <a:schemeClr val="tx1"/>
                </a:solidFill>
              </a:rPr>
              <a:t>, also eating fresh vegetables and fruit daily”</a:t>
            </a:r>
          </a:p>
          <a:p>
            <a:pPr algn="ctr"/>
            <a:endParaRPr lang="en-GB" sz="1200" dirty="0">
              <a:solidFill>
                <a:schemeClr val="tx1"/>
              </a:solidFill>
            </a:endParaRPr>
          </a:p>
        </p:txBody>
      </p:sp>
      <p:sp>
        <p:nvSpPr>
          <p:cNvPr id="16" name="Rounded Rectangular Callout 15"/>
          <p:cNvSpPr/>
          <p:nvPr/>
        </p:nvSpPr>
        <p:spPr>
          <a:xfrm>
            <a:off x="4193757" y="2224273"/>
            <a:ext cx="3257667" cy="1107810"/>
          </a:xfrm>
          <a:prstGeom prst="wedgeRoundRectCallou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A balanced diet</a:t>
            </a:r>
          </a:p>
          <a:p>
            <a:pPr algn="ctr"/>
            <a:r>
              <a:rPr lang="en-GB" sz="1200" dirty="0">
                <a:solidFill>
                  <a:schemeClr val="tx1"/>
                </a:solidFill>
              </a:rPr>
              <a:t>“A </a:t>
            </a:r>
            <a:r>
              <a:rPr lang="en-GB" sz="1200" b="1" dirty="0">
                <a:solidFill>
                  <a:schemeClr val="tx1"/>
                </a:solidFill>
              </a:rPr>
              <a:t>balanced diet </a:t>
            </a:r>
            <a:r>
              <a:rPr lang="en-GB" sz="1200" dirty="0">
                <a:solidFill>
                  <a:schemeClr val="tx1"/>
                </a:solidFill>
              </a:rPr>
              <a:t>of meat and 5 veg”</a:t>
            </a:r>
          </a:p>
          <a:p>
            <a:pPr algn="ctr"/>
            <a:endParaRPr lang="en-GB" sz="1200" dirty="0">
              <a:solidFill>
                <a:schemeClr val="tx1"/>
              </a:solidFill>
            </a:endParaRPr>
          </a:p>
          <a:p>
            <a:pPr algn="ctr"/>
            <a:r>
              <a:rPr lang="en-GB" sz="1200" dirty="0">
                <a:solidFill>
                  <a:schemeClr val="tx1"/>
                </a:solidFill>
              </a:rPr>
              <a:t>“Consume a </a:t>
            </a:r>
            <a:r>
              <a:rPr lang="en-GB" sz="1200" b="1" dirty="0">
                <a:solidFill>
                  <a:schemeClr val="tx1"/>
                </a:solidFill>
              </a:rPr>
              <a:t>good cross section of foods</a:t>
            </a:r>
            <a:r>
              <a:rPr lang="en-GB" sz="1200" dirty="0">
                <a:solidFill>
                  <a:schemeClr val="tx1"/>
                </a:solidFill>
              </a:rPr>
              <a:t> required for healthy living”</a:t>
            </a:r>
          </a:p>
        </p:txBody>
      </p:sp>
      <p:pic>
        <p:nvPicPr>
          <p:cNvPr id="1026" name="Picture 2">
            <a:extLst>
              <a:ext uri="{FF2B5EF4-FFF2-40B4-BE49-F238E27FC236}">
                <a16:creationId xmlns:a16="http://schemas.microsoft.com/office/drawing/2014/main" id="{DB884405-D926-49C9-9E0F-E1E9D2E91262}"/>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1" y="2153206"/>
            <a:ext cx="4232365" cy="31742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527672" y="1630004"/>
            <a:ext cx="4420058" cy="369332"/>
          </a:xfrm>
          <a:prstGeom prst="rect">
            <a:avLst/>
          </a:prstGeom>
          <a:noFill/>
        </p:spPr>
        <p:txBody>
          <a:bodyPr wrap="square" rtlCol="0" anchor="ctr">
            <a:spAutoFit/>
          </a:bodyPr>
          <a:lstStyle/>
          <a:p>
            <a:pPr algn="ctr"/>
            <a:r>
              <a:rPr lang="en-US" b="1" dirty="0">
                <a:latin typeface="Calibri Light" panose="020F0302020204030204"/>
              </a:rPr>
              <a:t>What does healthy eating mean to you?</a:t>
            </a:r>
            <a:endParaRPr lang="en-US" dirty="0">
              <a:latin typeface="Calibri Light" panose="020F0302020204030204"/>
            </a:endParaRPr>
          </a:p>
        </p:txBody>
      </p:sp>
      <p:sp>
        <p:nvSpPr>
          <p:cNvPr id="5" name="Rectangle 4"/>
          <p:cNvSpPr/>
          <p:nvPr/>
        </p:nvSpPr>
        <p:spPr>
          <a:xfrm>
            <a:off x="124287" y="1272988"/>
            <a:ext cx="11942208" cy="3259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Spontaneous perceptions of healthy eating (May 2019)</a:t>
            </a:r>
          </a:p>
        </p:txBody>
      </p:sp>
      <p:grpSp>
        <p:nvGrpSpPr>
          <p:cNvPr id="12" name="Group 11">
            <a:extLst>
              <a:ext uri="{FF2B5EF4-FFF2-40B4-BE49-F238E27FC236}">
                <a16:creationId xmlns:a16="http://schemas.microsoft.com/office/drawing/2014/main" id="{D163472D-118D-411B-9BA8-49C144E674D0}"/>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13" name="Freeform: Shape 12">
              <a:extLst>
                <a:ext uri="{FF2B5EF4-FFF2-40B4-BE49-F238E27FC236}">
                  <a16:creationId xmlns:a16="http://schemas.microsoft.com/office/drawing/2014/main" id="{543733B7-B296-4984-89F1-087521472113}"/>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313B7CF-3F7B-4A99-8161-6CD1A3E3139B}"/>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4B88291D-055D-4EA2-A9EC-76EAB345075E}"/>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8FA9709-0097-47CA-AB4F-12B60715571D}"/>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9F08F14-08C7-44F2-82EC-17F5B48F0DDA}"/>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322B542-6B28-4A16-B0F3-82B9CF6010BE}"/>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C33B37D5-5AD8-4F65-81FD-D1FF7F4CADB4}"/>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9AA928E-9830-4E52-92EB-41DD92B68F0B}"/>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E71A890-9F21-4154-8A73-004774D70377}"/>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ED1F670-A282-4B20-B909-AF5F4792C2D8}"/>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4270AD20-9AE2-42A7-B3CF-F857C65337EE}"/>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1671EC5-3785-4460-AF18-0CBE6130D73C}"/>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0E53722-19F1-49FE-8367-026E0D6651B7}"/>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6F37426-AA48-4A65-B00A-DC90F887EBDF}"/>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FC19CB50-38A4-4C70-BD45-32738383E5A2}"/>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F2FE6E9-6F46-4E71-AAFC-AD24764C8DEE}"/>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FE5C7469-C4FE-4624-A2FE-3C843B0AD998}"/>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4838E2C-C96A-42A0-92B1-15F30EA265BD}"/>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86E3FC4-C800-44F9-A4E2-DAD00B8E002D}"/>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6F9EA49-2807-4DF5-B1ED-FBB78AB0C287}"/>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E7B6A08C-3FB0-4307-8016-E22CFA281878}"/>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B221010-CFD6-4E17-8AA7-5A0C0D8CBF16}"/>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39EFA889-34DE-4C2D-B083-7C0ACE1A3F2C}"/>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5C6DC49-7C2B-4560-9383-B4495EF63416}"/>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7FE230DC-121D-46EB-B3AA-40C3028A549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B44C15C-B2E2-45C8-9448-2F333417B2BB}"/>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887FF903-44EB-4698-BB9F-297219C85702}"/>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2CE084A-90FA-4CA1-9CC6-86FFF039FECE}"/>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5CD8329D-C806-4EA1-9528-CE448A54EE25}"/>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E7D651D3-BF5F-4534-9700-29BF350F7419}"/>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5D915A98-5642-43DF-964B-CFEF4802CC42}"/>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E2C8DE6C-B604-4215-9C3C-7AB521BA96A7}"/>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7093E9F1-644B-4467-9750-61F1C7A42753}"/>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26AB9AF-3BCE-4820-99AF-DC4A314B41F4}"/>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C466F0C6-852E-4FE0-B02D-DEBE55E26864}"/>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11FA63FD-BE91-4E0C-81AE-C6D1E230A153}"/>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EE15DC81-E570-458E-99F6-BDFC8148619D}"/>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3D17F349-E67C-42AF-9E46-F3B7B47E78CF}"/>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3DED2A8F-6F82-494A-8935-9A75F7AE91EE}"/>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8A759A25-B7D7-41A3-BF48-1FCDCB51A2BE}"/>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F9D5C851-767C-4772-8F56-AF4B604BCCB1}"/>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AB2A18E6-5C80-4BB4-9451-3C144F9DDFC8}"/>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4" name="Title 3"/>
          <p:cNvSpPr>
            <a:spLocks noGrp="1"/>
          </p:cNvSpPr>
          <p:nvPr>
            <p:ph type="title"/>
          </p:nvPr>
        </p:nvSpPr>
        <p:spPr>
          <a:xfrm>
            <a:off x="361950" y="326501"/>
            <a:ext cx="10785150" cy="757130"/>
          </a:xfrm>
        </p:spPr>
        <p:txBody>
          <a:bodyPr/>
          <a:lstStyle/>
          <a:p>
            <a:r>
              <a:rPr lang="en-GB" dirty="0"/>
              <a:t>Calories are not top of mind when thinking about healthy eating: concerns are primarily around a balanced diet, with plenty of veg (and increasingly, less meat) </a:t>
            </a:r>
          </a:p>
        </p:txBody>
      </p:sp>
    </p:spTree>
    <p:extLst>
      <p:ext uri="{BB962C8B-B14F-4D97-AF65-F5344CB8AC3E}">
        <p14:creationId xmlns:p14="http://schemas.microsoft.com/office/powerpoint/2010/main" val="330288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AAC9198A-1534-4009-80E9-0893427C0430}"/>
              </a:ext>
            </a:extLst>
          </p:cNvPr>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59" name="Up Arrow 72">
            <a:extLst>
              <a:ext uri="{FF2B5EF4-FFF2-40B4-BE49-F238E27FC236}">
                <a16:creationId xmlns:a16="http://schemas.microsoft.com/office/drawing/2014/main" id="{430DC995-A485-4D88-99E2-EBDF8E83C30D}"/>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8" name="Up Arrow 72">
            <a:extLst>
              <a:ext uri="{FF2B5EF4-FFF2-40B4-BE49-F238E27FC236}">
                <a16:creationId xmlns:a16="http://schemas.microsoft.com/office/drawing/2014/main" id="{570E2F2B-B2FA-479E-B6A2-78209ACD9F1D}"/>
              </a:ex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 name="TextBox 4"/>
          <p:cNvSpPr txBox="1"/>
          <p:nvPr/>
        </p:nvSpPr>
        <p:spPr>
          <a:xfrm>
            <a:off x="98612" y="6248400"/>
            <a:ext cx="8814005" cy="507831"/>
          </a:xfrm>
          <a:prstGeom prst="rect">
            <a:avLst/>
          </a:prstGeom>
          <a:noFill/>
        </p:spPr>
        <p:txBody>
          <a:bodyPr wrap="square" rtlCol="0">
            <a:spAutoFit/>
          </a:bodyPr>
          <a:lstStyle/>
          <a:p>
            <a:r>
              <a:rPr lang="en-GB" sz="900" dirty="0"/>
              <a:t>Source: 2CV Northern Ireland Tracking Project, Wave 4 May 2019.</a:t>
            </a:r>
          </a:p>
          <a:p>
            <a:r>
              <a:rPr lang="en-GB" sz="900" dirty="0"/>
              <a:t>B2: Overall how well do you understand what the traffic lights on the front of packaging are for? B1. What do you think these traffic lights are for? Base: Nat Rep W1 (n=311), W2 (n=307) w3 (n=310) W4 (n=312)</a:t>
            </a:r>
          </a:p>
        </p:txBody>
      </p:sp>
      <p:sp>
        <p:nvSpPr>
          <p:cNvPr id="8" name="Rectangle 7"/>
          <p:cNvSpPr/>
          <p:nvPr/>
        </p:nvSpPr>
        <p:spPr>
          <a:xfrm>
            <a:off x="124287" y="5700732"/>
            <a:ext cx="11942208" cy="56477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With continued exposure to the traffic light labelling understanding is gradually trending up but still remains an opportunity to educate about the specific meanings of the image </a:t>
            </a:r>
          </a:p>
        </p:txBody>
      </p:sp>
      <p:sp>
        <p:nvSpPr>
          <p:cNvPr id="48" name="Rounded Rectangular Callout 70">
            <a:extLst>
              <a:ext uri="{FF2B5EF4-FFF2-40B4-BE49-F238E27FC236}">
                <a16:creationId xmlns:a16="http://schemas.microsoft.com/office/drawing/2014/main" id="{68EEB1F7-D029-42AB-92DB-E5C49EA67581}"/>
              </a:ext>
            </a:extLst>
          </p:cNvPr>
          <p:cNvSpPr/>
          <p:nvPr/>
        </p:nvSpPr>
        <p:spPr>
          <a:xfrm>
            <a:off x="8151800" y="3780077"/>
            <a:ext cx="3564001" cy="1800000"/>
          </a:xfrm>
          <a:prstGeom prst="wedgeRoundRectCallout">
            <a:avLst>
              <a:gd name="adj1" fmla="val -33382"/>
              <a:gd name="adj2" fmla="val 56925"/>
              <a:gd name="adj3" fmla="val 16667"/>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br>
              <a:rPr lang="en-GB" sz="1200" b="1" dirty="0">
                <a:solidFill>
                  <a:schemeClr val="tx1"/>
                </a:solidFill>
              </a:rPr>
            </a:br>
            <a:r>
              <a:rPr lang="en-GB" sz="1200" b="1" dirty="0">
                <a:solidFill>
                  <a:schemeClr val="tx1"/>
                </a:solidFill>
              </a:rPr>
              <a:t>Some lack of clarity:</a:t>
            </a:r>
          </a:p>
          <a:p>
            <a:pPr algn="ctr"/>
            <a:r>
              <a:rPr lang="en-GB" sz="1200" dirty="0">
                <a:solidFill>
                  <a:schemeClr val="tx1"/>
                </a:solidFill>
              </a:rPr>
              <a:t>“How unhealthy a food may be with red indicating an increased risk in physical health problems if regularly consumed”</a:t>
            </a:r>
          </a:p>
          <a:p>
            <a:pPr algn="ctr"/>
            <a:endParaRPr lang="en-GB" sz="400" dirty="0">
              <a:solidFill>
                <a:schemeClr val="tx1"/>
              </a:solidFill>
            </a:endParaRPr>
          </a:p>
          <a:p>
            <a:pPr algn="ctr"/>
            <a:r>
              <a:rPr lang="en-GB" sz="1200" dirty="0">
                <a:solidFill>
                  <a:schemeClr val="tx1"/>
                </a:solidFill>
              </a:rPr>
              <a:t>“Good average and bad readings for the chemicals they put into food”</a:t>
            </a:r>
          </a:p>
          <a:p>
            <a:pPr algn="ctr"/>
            <a:endParaRPr lang="en-GB" sz="400" dirty="0">
              <a:solidFill>
                <a:schemeClr val="tx1"/>
              </a:solidFill>
            </a:endParaRPr>
          </a:p>
          <a:p>
            <a:pPr algn="ctr"/>
            <a:r>
              <a:rPr lang="en-GB" sz="1200" dirty="0">
                <a:solidFill>
                  <a:schemeClr val="tx1"/>
                </a:solidFill>
              </a:rPr>
              <a:t>“Warnings of elements which, if exceeded on a frequent basis, can damage your health”</a:t>
            </a:r>
          </a:p>
          <a:p>
            <a:pPr algn="ctr"/>
            <a:endParaRPr lang="en-GB" sz="1200" dirty="0">
              <a:solidFill>
                <a:schemeClr val="tx1"/>
              </a:solidFill>
            </a:endParaRPr>
          </a:p>
          <a:p>
            <a:pPr algn="ctr"/>
            <a:endParaRPr lang="en-GB" sz="1200" dirty="0">
              <a:solidFill>
                <a:schemeClr val="tx1"/>
              </a:solidFill>
            </a:endParaRPr>
          </a:p>
        </p:txBody>
      </p:sp>
      <p:sp>
        <p:nvSpPr>
          <p:cNvPr id="50" name="Rounded Rectangular Callout 69">
            <a:extLst>
              <a:ext uri="{FF2B5EF4-FFF2-40B4-BE49-F238E27FC236}">
                <a16:creationId xmlns:a16="http://schemas.microsoft.com/office/drawing/2014/main" id="{4211089F-9526-4644-9AB6-BB66CD2A375C}"/>
              </a:ext>
            </a:extLst>
          </p:cNvPr>
          <p:cNvSpPr/>
          <p:nvPr/>
        </p:nvSpPr>
        <p:spPr>
          <a:xfrm>
            <a:off x="4383956" y="3780077"/>
            <a:ext cx="3564001" cy="1800000"/>
          </a:xfrm>
          <a:prstGeom prst="wedgeRoundRectCallout">
            <a:avLst>
              <a:gd name="adj1" fmla="val -31986"/>
              <a:gd name="adj2" fmla="val 56726"/>
              <a:gd name="adj3" fmla="val 16667"/>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GB" sz="1200" b="1" dirty="0">
                <a:solidFill>
                  <a:schemeClr val="tx1"/>
                </a:solidFill>
              </a:rPr>
              <a:t>Indicators of fat, salt and sugar levels</a:t>
            </a:r>
          </a:p>
          <a:p>
            <a:pPr algn="ctr"/>
            <a:r>
              <a:rPr lang="en-GB" sz="1200" dirty="0">
                <a:solidFill>
                  <a:schemeClr val="tx1"/>
                </a:solidFill>
              </a:rPr>
              <a:t>“To let you know how much sugar or salt or fat is in the food”</a:t>
            </a:r>
          </a:p>
          <a:p>
            <a:pPr algn="ctr"/>
            <a:endParaRPr lang="en-GB" sz="1200" dirty="0">
              <a:solidFill>
                <a:schemeClr val="tx1"/>
              </a:solidFill>
            </a:endParaRPr>
          </a:p>
          <a:p>
            <a:pPr algn="ctr"/>
            <a:r>
              <a:rPr lang="en-GB" sz="1200" dirty="0">
                <a:solidFill>
                  <a:schemeClr val="tx1"/>
                </a:solidFill>
              </a:rPr>
              <a:t>“How much fat carbs etc is in food”</a:t>
            </a:r>
          </a:p>
          <a:p>
            <a:pPr algn="ctr"/>
            <a:endParaRPr lang="en-GB" sz="1200" dirty="0">
              <a:solidFill>
                <a:schemeClr val="tx1"/>
              </a:solidFill>
            </a:endParaRPr>
          </a:p>
          <a:p>
            <a:pPr algn="ctr"/>
            <a:r>
              <a:rPr lang="en-GB" sz="1200" dirty="0">
                <a:solidFill>
                  <a:schemeClr val="tx1"/>
                </a:solidFill>
              </a:rPr>
              <a:t>“How many calories sugar etc compared to daily recommendation”</a:t>
            </a:r>
          </a:p>
          <a:p>
            <a:pPr algn="ctr"/>
            <a:endParaRPr lang="en-GB" sz="1200" dirty="0">
              <a:solidFill>
                <a:schemeClr val="tx1"/>
              </a:solidFill>
            </a:endParaRPr>
          </a:p>
        </p:txBody>
      </p:sp>
      <p:sp>
        <p:nvSpPr>
          <p:cNvPr id="47" name="Rounded Rectangular Callout 69">
            <a:extLst>
              <a:ext uri="{FF2B5EF4-FFF2-40B4-BE49-F238E27FC236}">
                <a16:creationId xmlns:a16="http://schemas.microsoft.com/office/drawing/2014/main" id="{079622B1-3CD4-4791-BCF6-2BE18CFC78AA}"/>
              </a:ext>
            </a:extLst>
          </p:cNvPr>
          <p:cNvSpPr/>
          <p:nvPr/>
        </p:nvSpPr>
        <p:spPr>
          <a:xfrm>
            <a:off x="324262" y="3780077"/>
            <a:ext cx="3855852" cy="1800000"/>
          </a:xfrm>
          <a:prstGeom prst="wedgeRoundRectCallout">
            <a:avLst>
              <a:gd name="adj1" fmla="val -32508"/>
              <a:gd name="adj2" fmla="val 56148"/>
              <a:gd name="adj3" fmla="val 16667"/>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t"/>
          <a:lstStyle/>
          <a:p>
            <a:pPr algn="ctr"/>
            <a:r>
              <a:rPr lang="en-GB" sz="1200" b="1" dirty="0">
                <a:solidFill>
                  <a:schemeClr val="tx1"/>
                </a:solidFill>
              </a:rPr>
              <a:t>Indicators of healthiness</a:t>
            </a:r>
          </a:p>
          <a:p>
            <a:pPr algn="ctr"/>
            <a:r>
              <a:rPr lang="en-GB" sz="1200" dirty="0">
                <a:solidFill>
                  <a:schemeClr val="tx1"/>
                </a:solidFill>
              </a:rPr>
              <a:t>“A quick guide to say how healthy the item is for you. Green is okay, red is not good and should be used in moderation”</a:t>
            </a:r>
          </a:p>
          <a:p>
            <a:pPr algn="ctr"/>
            <a:endParaRPr lang="en-GB" sz="1200" dirty="0">
              <a:solidFill>
                <a:schemeClr val="tx1"/>
              </a:solidFill>
            </a:endParaRPr>
          </a:p>
          <a:p>
            <a:pPr algn="ctr"/>
            <a:r>
              <a:rPr lang="en-GB" sz="1200" dirty="0">
                <a:solidFill>
                  <a:schemeClr val="tx1"/>
                </a:solidFill>
              </a:rPr>
              <a:t>“If traffic light is green then the ingredients in it is within the government guidelines, but if it is red then the ingredients is well out of your recommended daily allowance”</a:t>
            </a:r>
          </a:p>
        </p:txBody>
      </p:sp>
      <p:sp>
        <p:nvSpPr>
          <p:cNvPr id="49" name="TextBox 48">
            <a:extLst>
              <a:ext uri="{FF2B5EF4-FFF2-40B4-BE49-F238E27FC236}">
                <a16:creationId xmlns:a16="http://schemas.microsoft.com/office/drawing/2014/main" id="{B943A1E5-6041-416D-A437-DD312B627DF4}"/>
              </a:ext>
            </a:extLst>
          </p:cNvPr>
          <p:cNvSpPr txBox="1"/>
          <p:nvPr/>
        </p:nvSpPr>
        <p:spPr>
          <a:xfrm>
            <a:off x="268648" y="3509900"/>
            <a:ext cx="5508569" cy="276999"/>
          </a:xfrm>
          <a:prstGeom prst="rect">
            <a:avLst/>
          </a:prstGeom>
          <a:noFill/>
        </p:spPr>
        <p:txBody>
          <a:bodyPr wrap="square" rtlCol="0" anchor="ctr">
            <a:spAutoFit/>
          </a:bodyPr>
          <a:lstStyle/>
          <a:p>
            <a:r>
              <a:rPr lang="en-US" sz="1200" dirty="0">
                <a:latin typeface="Calibri Light" panose="020F0302020204030204"/>
              </a:rPr>
              <a:t>Respondent quotes</a:t>
            </a:r>
          </a:p>
        </p:txBody>
      </p:sp>
      <p:sp>
        <p:nvSpPr>
          <p:cNvPr id="45" name="TextBox 44">
            <a:extLst>
              <a:ext uri="{FF2B5EF4-FFF2-40B4-BE49-F238E27FC236}">
                <a16:creationId xmlns:a16="http://schemas.microsoft.com/office/drawing/2014/main" id="{CC8BB498-F0A3-41BE-A259-3F06F658E14A}"/>
              </a:ext>
            </a:extLst>
          </p:cNvPr>
          <p:cNvSpPr txBox="1"/>
          <p:nvPr/>
        </p:nvSpPr>
        <p:spPr>
          <a:xfrm>
            <a:off x="268648" y="3300358"/>
            <a:ext cx="9535752" cy="307777"/>
          </a:xfrm>
          <a:prstGeom prst="rect">
            <a:avLst/>
          </a:prstGeom>
          <a:noFill/>
        </p:spPr>
        <p:txBody>
          <a:bodyPr wrap="square" rtlCol="0" anchor="ctr">
            <a:spAutoFit/>
          </a:bodyPr>
          <a:lstStyle/>
          <a:p>
            <a:pPr>
              <a:defRPr sz="1862" b="0" i="0" u="none" strike="noStrike" kern="1200" spc="0" baseline="0">
                <a:solidFill>
                  <a:prstClr val="black">
                    <a:lumMod val="65000"/>
                    <a:lumOff val="35000"/>
                  </a:prstClr>
                </a:solidFill>
                <a:latin typeface="+mn-lt"/>
                <a:ea typeface="+mn-ea"/>
                <a:cs typeface="+mn-cs"/>
              </a:defRPr>
            </a:pPr>
            <a:r>
              <a:rPr lang="en-US" sz="1400" dirty="0">
                <a:solidFill>
                  <a:srgbClr val="0077A7"/>
                </a:solidFill>
              </a:rPr>
              <a:t>Most understand that the traffic lights are intended to help guide food choice, but specific understanding is mixed</a:t>
            </a:r>
          </a:p>
        </p:txBody>
      </p:sp>
      <p:graphicFrame>
        <p:nvGraphicFramePr>
          <p:cNvPr id="43" name="Chart 42" descr="Bar graph">
            <a:extLst>
              <a:ext uri="{FF2B5EF4-FFF2-40B4-BE49-F238E27FC236}">
                <a16:creationId xmlns:a16="http://schemas.microsoft.com/office/drawing/2014/main" id="{32247C40-E9F6-4500-993F-2C69BF6630D4}"/>
              </a:ext>
            </a:extLst>
          </p:cNvPr>
          <p:cNvGraphicFramePr/>
          <p:nvPr>
            <p:extLst>
              <p:ext uri="{D42A27DB-BD31-4B8C-83A1-F6EECF244321}">
                <p14:modId xmlns:p14="http://schemas.microsoft.com/office/powerpoint/2010/main" val="1853992825"/>
              </p:ext>
            </p:extLst>
          </p:nvPr>
        </p:nvGraphicFramePr>
        <p:xfrm>
          <a:off x="351228" y="1924883"/>
          <a:ext cx="11477945" cy="1571881"/>
        </p:xfrm>
        <a:graphic>
          <a:graphicData uri="http://schemas.openxmlformats.org/drawingml/2006/chart">
            <c:chart xmlns:c="http://schemas.openxmlformats.org/drawingml/2006/chart" xmlns:r="http://schemas.openxmlformats.org/officeDocument/2006/relationships" r:id="rId2"/>
          </a:graphicData>
        </a:graphic>
      </p:graphicFrame>
      <p:sp>
        <p:nvSpPr>
          <p:cNvPr id="44" name="Rectangle 43">
            <a:extLst>
              <a:ext uri="{FF2B5EF4-FFF2-40B4-BE49-F238E27FC236}">
                <a16:creationId xmlns:a16="http://schemas.microsoft.com/office/drawing/2014/main" id="{1AEB3FB9-A473-4EE7-A9E4-A00DED06E40A}"/>
              </a:ext>
            </a:extLst>
          </p:cNvPr>
          <p:cNvSpPr/>
          <p:nvPr/>
        </p:nvSpPr>
        <p:spPr>
          <a:xfrm>
            <a:off x="97575" y="1643347"/>
            <a:ext cx="3856505" cy="523220"/>
          </a:xfrm>
          <a:prstGeom prst="rect">
            <a:avLst/>
          </a:prstGeom>
        </p:spPr>
        <p:txBody>
          <a:bodyPr wrap="square">
            <a:spAutoFit/>
          </a:bodyPr>
          <a:lstStyle/>
          <a:p>
            <a:pPr>
              <a:defRPr sz="1862" b="0" i="0" u="none" strike="noStrike" kern="1200" spc="0" baseline="0">
                <a:solidFill>
                  <a:prstClr val="black">
                    <a:lumMod val="65000"/>
                    <a:lumOff val="35000"/>
                  </a:prstClr>
                </a:solidFill>
                <a:latin typeface="+mn-lt"/>
                <a:ea typeface="+mn-ea"/>
                <a:cs typeface="+mn-cs"/>
              </a:defRPr>
            </a:pPr>
            <a:r>
              <a:rPr lang="en-GB" sz="1400" dirty="0">
                <a:solidFill>
                  <a:srgbClr val="0077A7"/>
                </a:solidFill>
              </a:rPr>
              <a:t>Understanding (7-10 of 10pt scale) of traffic light labels</a:t>
            </a:r>
          </a:p>
        </p:txBody>
      </p:sp>
      <p:sp>
        <p:nvSpPr>
          <p:cNvPr id="7" name="Rectangle 6"/>
          <p:cNvSpPr/>
          <p:nvPr/>
        </p:nvSpPr>
        <p:spPr>
          <a:xfrm>
            <a:off x="124286" y="1285866"/>
            <a:ext cx="11942207" cy="3539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Spontaneous (no image shown) knowledge of traffic light labels</a:t>
            </a:r>
          </a:p>
        </p:txBody>
      </p:sp>
      <p:grpSp>
        <p:nvGrpSpPr>
          <p:cNvPr id="17" name="Group 16">
            <a:extLst>
              <a:ext uri="{FF2B5EF4-FFF2-40B4-BE49-F238E27FC236}">
                <a16:creationId xmlns:a16="http://schemas.microsoft.com/office/drawing/2014/main" id="{BD5A6386-139D-4CBB-8339-9B223F61828B}"/>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18" name="Freeform: Shape 17">
              <a:extLst>
                <a:ext uri="{FF2B5EF4-FFF2-40B4-BE49-F238E27FC236}">
                  <a16:creationId xmlns:a16="http://schemas.microsoft.com/office/drawing/2014/main" id="{212D26E1-A993-4D59-A7A8-75D164B4E00E}"/>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6F9E46-2AF8-44E1-A7A6-55C4B0DC3027}"/>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B1D60CF-E7D2-429D-B88E-6DF8422014C4}"/>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89E6911-DA7C-4178-8810-3FE864B49CE3}"/>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6466935-3F9D-488C-921D-3DAA661C9261}"/>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40116E6-B95F-4AB6-BB08-D8B0BD5C5AAE}"/>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CBD2230-3AF9-4873-9CCA-298BF2330F05}"/>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88BF631-21CF-4381-B8E7-C375F916B1CF}"/>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A99CB623-D273-4EA8-B29B-690B6FED4757}"/>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E63C36D-7F90-4BE1-A49B-042D24C9FA8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0610493-3C63-4327-B026-679AB2829076}"/>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79CFCC70-8CA3-4ACB-8F08-E094E7D98E4F}"/>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10E1DF4-4E7B-4BFB-A927-E047E779D38F}"/>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C3B0A8D-64B2-4704-8784-37129D159512}"/>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EA1D3DFD-126D-4989-B305-D2AF05A6AF88}"/>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76525A7-059F-4E99-A1BE-D3E2A448CD3B}"/>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DB7694BF-F76C-4416-A90C-977C6B68BBEC}"/>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3127166-803E-4975-91A5-24905B6FE82D}"/>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5A1D86A-B679-44C0-853B-A55AB813815E}"/>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2197BF1D-940E-44E6-BE63-9298FAD2F769}"/>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24B9CAC-F9D9-4BAE-9756-A6EC1E02E5CB}"/>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E56C73DE-66D2-4D40-A93D-03D28B3A79EA}"/>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43E9AC3F-E07F-4EAD-A9A2-AEABB43A3FCE}"/>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9DDD46C5-535A-4EFB-BBD7-25A47363A349}"/>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308F28C-9EDE-4EEC-8972-2D6CAB3E2696}"/>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327A92E-78CF-4772-8894-91CE467AD76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F136170C-1728-453B-842A-2FF54E8C4A28}"/>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86DD3D56-747E-4355-9016-10FBAC9EB9B1}"/>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973403D5-4DEC-424E-9231-40BA7850C008}"/>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2983CFEE-CF37-4F3A-A768-3C5B3F7ED8B3}"/>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1AABE7F9-8B1D-41B7-B0D3-BDAAF60B51B1}"/>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7AAC8FDE-5DD1-4D91-BA04-76B0A63A6335}"/>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09EF757A-6F5E-48A0-A235-482CD2D7A0E6}"/>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FAD19778-2286-404A-9A7D-C33EE28698CD}"/>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CBDCB9F0-36E5-48AB-84F4-7CF3CCC7D140}"/>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CA14CCE9-1F08-41B0-9F1D-8375FFBCDF3F}"/>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5E7EB5CD-1F73-4C0A-BF9C-FB7DEC387D15}"/>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E03FD226-CAC9-485B-9E82-4E3286222DDC}"/>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90191643-4355-4467-9177-FDF3E50B17C7}"/>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2AFBD24F-342B-429D-889E-1616EA861F4A}"/>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BFD51A2-28C5-4E0E-B096-40CDFF72909B}"/>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E8E5C2A9-A8A9-4AF6-9F50-DB88638BAF30}"/>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
        <p:nvSpPr>
          <p:cNvPr id="4" name="Title 3"/>
          <p:cNvSpPr>
            <a:spLocks noGrp="1"/>
          </p:cNvSpPr>
          <p:nvPr>
            <p:ph type="title"/>
          </p:nvPr>
        </p:nvSpPr>
        <p:spPr>
          <a:xfrm>
            <a:off x="379142" y="335042"/>
            <a:ext cx="10515600" cy="757130"/>
          </a:xfrm>
          <a:noFill/>
        </p:spPr>
        <p:txBody>
          <a:bodyPr/>
          <a:lstStyle/>
          <a:p>
            <a:r>
              <a:rPr lang="en-GB" dirty="0"/>
              <a:t>Understanding of traffic light labelling sees an increase in this wave, after remaining stable during 2017-18</a:t>
            </a:r>
          </a:p>
        </p:txBody>
      </p:sp>
    </p:spTree>
    <p:extLst>
      <p:ext uri="{BB962C8B-B14F-4D97-AF65-F5344CB8AC3E}">
        <p14:creationId xmlns:p14="http://schemas.microsoft.com/office/powerpoint/2010/main" val="251103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AAC9198A-1534-4009-80E9-0893427C0430}"/>
              </a:ext>
            </a:extLst>
          </p:cNvPr>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59" name="Up Arrow 72">
            <a:extLst>
              <a:ext uri="{FF2B5EF4-FFF2-40B4-BE49-F238E27FC236}">
                <a16:creationId xmlns:a16="http://schemas.microsoft.com/office/drawing/2014/main" id="{430DC995-A485-4D88-99E2-EBDF8E83C30D}"/>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58" name="Up Arrow 72">
            <a:extLst>
              <a:ext uri="{FF2B5EF4-FFF2-40B4-BE49-F238E27FC236}">
                <a16:creationId xmlns:a16="http://schemas.microsoft.com/office/drawing/2014/main" id="{570E2F2B-B2FA-479E-B6A2-78209ACD9F1D}"/>
              </a:ex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4" name="Title 3"/>
          <p:cNvSpPr>
            <a:spLocks noGrp="1"/>
          </p:cNvSpPr>
          <p:nvPr>
            <p:ph type="title"/>
          </p:nvPr>
        </p:nvSpPr>
        <p:spPr>
          <a:xfrm>
            <a:off x="379142" y="335043"/>
            <a:ext cx="10515600" cy="757130"/>
          </a:xfrm>
          <a:noFill/>
        </p:spPr>
        <p:txBody>
          <a:bodyPr/>
          <a:lstStyle/>
          <a:p>
            <a:r>
              <a:rPr lang="en-GB" dirty="0"/>
              <a:t>Encouragingly, both recognition and use of the traffic light labels continues to trend upwards</a:t>
            </a:r>
          </a:p>
        </p:txBody>
      </p:sp>
      <p:sp>
        <p:nvSpPr>
          <p:cNvPr id="5" name="TextBox 4"/>
          <p:cNvSpPr txBox="1"/>
          <p:nvPr/>
        </p:nvSpPr>
        <p:spPr>
          <a:xfrm>
            <a:off x="98612" y="6248400"/>
            <a:ext cx="8814005" cy="507831"/>
          </a:xfrm>
          <a:prstGeom prst="rect">
            <a:avLst/>
          </a:prstGeom>
          <a:noFill/>
        </p:spPr>
        <p:txBody>
          <a:bodyPr wrap="square" rtlCol="0">
            <a:spAutoFit/>
          </a:bodyPr>
          <a:lstStyle/>
          <a:p>
            <a:r>
              <a:rPr lang="en-GB" sz="900" dirty="0"/>
              <a:t>Source: 2CV Northern Ireland Tracking Project, Wave 4 May 2019.</a:t>
            </a:r>
          </a:p>
          <a:p>
            <a:r>
              <a:rPr lang="en-GB" sz="900" dirty="0"/>
              <a:t>B2: Overall how well do you understand what the traffic lights on the front of packaging are for? B0: Do you recognise this traffic light image? B0a Do you use this when shopping for food? B4: Which of these best describes how often you buy these products? Base: Nat Rep W1 (n=311), W2 (n=307) w3 (n=310), W4 (n=312)</a:t>
            </a:r>
          </a:p>
        </p:txBody>
      </p:sp>
      <p:sp>
        <p:nvSpPr>
          <p:cNvPr id="8" name="Rectangle 7"/>
          <p:cNvSpPr/>
          <p:nvPr/>
        </p:nvSpPr>
        <p:spPr>
          <a:xfrm>
            <a:off x="124287" y="5700732"/>
            <a:ext cx="11942208" cy="56477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Although consumers increasingly claim to purchase products with healthier traffic light colours, the lower calorie products haven’t seen the same increase, suggesting there is an opportunity to link the two in consumers minds </a:t>
            </a:r>
          </a:p>
        </p:txBody>
      </p:sp>
      <p:sp>
        <p:nvSpPr>
          <p:cNvPr id="72" name="Rectangle 71"/>
          <p:cNvSpPr/>
          <p:nvPr/>
        </p:nvSpPr>
        <p:spPr>
          <a:xfrm>
            <a:off x="27524" y="1285867"/>
            <a:ext cx="12136952" cy="3373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Prompted awareness  (image shown) and usage of traffic light labels</a:t>
            </a:r>
          </a:p>
        </p:txBody>
      </p:sp>
      <p:grpSp>
        <p:nvGrpSpPr>
          <p:cNvPr id="10" name="Group 9">
            <a:extLst>
              <a:ext uri="{FF2B5EF4-FFF2-40B4-BE49-F238E27FC236}">
                <a16:creationId xmlns:a16="http://schemas.microsoft.com/office/drawing/2014/main" id="{20ECB809-2DDC-4AFC-A383-7B9DFCAFC90C}"/>
              </a:ext>
              <a:ext uri="{C183D7F6-B498-43B3-948B-1728B52AA6E4}">
                <adec:decorative xmlns:adec="http://schemas.microsoft.com/office/drawing/2017/decorative" val="1"/>
              </a:ext>
            </a:extLst>
          </p:cNvPr>
          <p:cNvGrpSpPr/>
          <p:nvPr/>
        </p:nvGrpSpPr>
        <p:grpSpPr>
          <a:xfrm>
            <a:off x="219617" y="1745567"/>
            <a:ext cx="3028849" cy="1843957"/>
            <a:chOff x="124287" y="1685627"/>
            <a:chExt cx="3028849" cy="1843957"/>
          </a:xfrm>
        </p:grpSpPr>
        <p:pic>
          <p:nvPicPr>
            <p:cNvPr id="25" name="Picture 2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287" y="1986342"/>
              <a:ext cx="3028849" cy="1543242"/>
            </a:xfrm>
            <a:prstGeom prst="rect">
              <a:avLst/>
            </a:prstGeom>
          </p:spPr>
        </p:pic>
        <p:sp>
          <p:nvSpPr>
            <p:cNvPr id="40" name="TextBox 39">
              <a:extLst>
                <a:ext uri="{FF2B5EF4-FFF2-40B4-BE49-F238E27FC236}">
                  <a16:creationId xmlns:a16="http://schemas.microsoft.com/office/drawing/2014/main" id="{530F5EE5-F16A-48F3-827A-91439D3362F4}"/>
                </a:ext>
              </a:extLst>
            </p:cNvPr>
            <p:cNvSpPr txBox="1"/>
            <p:nvPr/>
          </p:nvSpPr>
          <p:spPr>
            <a:xfrm>
              <a:off x="839037" y="1685627"/>
              <a:ext cx="1712686" cy="323165"/>
            </a:xfrm>
            <a:prstGeom prst="rect">
              <a:avLst/>
            </a:prstGeom>
            <a:noFill/>
          </p:spPr>
          <p:txBody>
            <a:bodyPr wrap="square" rtlCol="0">
              <a:spAutoFit/>
            </a:bodyPr>
            <a:lstStyle/>
            <a:p>
              <a:pPr algn="ctr"/>
              <a:r>
                <a:rPr lang="en-GB" sz="1500" b="1" dirty="0"/>
                <a:t>Traffic light labels</a:t>
              </a:r>
            </a:p>
          </p:txBody>
        </p:sp>
      </p:grpSp>
      <p:graphicFrame>
        <p:nvGraphicFramePr>
          <p:cNvPr id="51" name="Chart 50" descr="Bar graph">
            <a:extLst>
              <a:ext uri="{FF2B5EF4-FFF2-40B4-BE49-F238E27FC236}">
                <a16:creationId xmlns:a16="http://schemas.microsoft.com/office/drawing/2014/main" id="{10D31F37-5EAC-4085-A9FD-9426D8FF0AE3}"/>
              </a:ext>
            </a:extLst>
          </p:cNvPr>
          <p:cNvGraphicFramePr/>
          <p:nvPr>
            <p:extLst>
              <p:ext uri="{D42A27DB-BD31-4B8C-83A1-F6EECF244321}">
                <p14:modId xmlns:p14="http://schemas.microsoft.com/office/powerpoint/2010/main" val="2194367523"/>
              </p:ext>
            </p:extLst>
          </p:nvPr>
        </p:nvGraphicFramePr>
        <p:xfrm>
          <a:off x="3226820" y="2028724"/>
          <a:ext cx="8602354"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75CA5FD5-DEB5-4745-91F9-A1726F18C2C9}"/>
              </a:ext>
            </a:extLst>
          </p:cNvPr>
          <p:cNvSpPr/>
          <p:nvPr/>
        </p:nvSpPr>
        <p:spPr>
          <a:xfrm>
            <a:off x="4133304" y="1630947"/>
            <a:ext cx="3317190" cy="307777"/>
          </a:xfrm>
          <a:prstGeom prst="rect">
            <a:avLst/>
          </a:prstGeom>
        </p:spPr>
        <p:txBody>
          <a:bodyPr wrap="none">
            <a:spAutoFit/>
          </a:bodyPr>
          <a:lstStyle/>
          <a:p>
            <a:pPr algn="ctr">
              <a:defRPr sz="1862" b="0" i="0" u="none" strike="noStrike" kern="1200" spc="0" baseline="0">
                <a:solidFill>
                  <a:prstClr val="black">
                    <a:lumMod val="65000"/>
                    <a:lumOff val="35000"/>
                  </a:prstClr>
                </a:solidFill>
                <a:latin typeface="+mn-lt"/>
                <a:ea typeface="+mn-ea"/>
                <a:cs typeface="+mn-cs"/>
              </a:defRPr>
            </a:pPr>
            <a:r>
              <a:rPr lang="en-GB" sz="1400" dirty="0">
                <a:solidFill>
                  <a:srgbClr val="0077A7"/>
                </a:solidFill>
              </a:rPr>
              <a:t>Recognition and usage of traffic light labels</a:t>
            </a:r>
          </a:p>
        </p:txBody>
      </p:sp>
      <p:sp>
        <p:nvSpPr>
          <p:cNvPr id="97" name="Up Arrow 1">
            <a:extLst>
              <a:ext uri="{FF2B5EF4-FFF2-40B4-BE49-F238E27FC236}">
                <a16:creationId xmlns:a16="http://schemas.microsoft.com/office/drawing/2014/main" id="{5B31BC31-4E26-40EC-AAD5-06E512624974}"/>
              </a:ext>
              <a:ext uri="{C183D7F6-B498-43B3-948B-1728B52AA6E4}">
                <adec:decorative xmlns:adec="http://schemas.microsoft.com/office/drawing/2017/decorative" val="1"/>
              </a:ext>
            </a:extLst>
          </p:cNvPr>
          <p:cNvSpPr/>
          <p:nvPr/>
        </p:nvSpPr>
        <p:spPr>
          <a:xfrm>
            <a:off x="5137849" y="2381526"/>
            <a:ext cx="288000"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98" name="Up Arrow 1">
            <a:extLst>
              <a:ext uri="{FF2B5EF4-FFF2-40B4-BE49-F238E27FC236}">
                <a16:creationId xmlns:a16="http://schemas.microsoft.com/office/drawing/2014/main" id="{642A983F-D86C-4BBD-9A8B-8EB198C5554E}"/>
              </a:ext>
              <a:ext uri="{C183D7F6-B498-43B3-948B-1728B52AA6E4}">
                <adec:decorative xmlns:adec="http://schemas.microsoft.com/office/drawing/2017/decorative" val="1"/>
              </a:ext>
            </a:extLst>
          </p:cNvPr>
          <p:cNvSpPr/>
          <p:nvPr/>
        </p:nvSpPr>
        <p:spPr>
          <a:xfrm>
            <a:off x="5521099" y="2728729"/>
            <a:ext cx="288000"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aphicFrame>
        <p:nvGraphicFramePr>
          <p:cNvPr id="38" name="Chart 37">
            <a:extLst>
              <a:ext uri="{FF2B5EF4-FFF2-40B4-BE49-F238E27FC236}">
                <a16:creationId xmlns:a16="http://schemas.microsoft.com/office/drawing/2014/main" id="{1EA71545-36F9-48FB-BFD8-ECFE039CC4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6895102"/>
              </p:ext>
            </p:extLst>
          </p:nvPr>
        </p:nvGraphicFramePr>
        <p:xfrm>
          <a:off x="3226819" y="3885534"/>
          <a:ext cx="857741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42" name="Up Arrow 1">
            <a:extLst>
              <a:ext uri="{FF2B5EF4-FFF2-40B4-BE49-F238E27FC236}">
                <a16:creationId xmlns:a16="http://schemas.microsoft.com/office/drawing/2014/main" id="{1B8207FE-AE72-4F76-9C18-0BCDD35765D0}"/>
              </a:ext>
              <a:ext uri="{C183D7F6-B498-43B3-948B-1728B52AA6E4}">
                <adec:decorative xmlns:adec="http://schemas.microsoft.com/office/drawing/2017/decorative" val="1"/>
              </a:ext>
            </a:extLst>
          </p:cNvPr>
          <p:cNvSpPr/>
          <p:nvPr/>
        </p:nvSpPr>
        <p:spPr>
          <a:xfrm>
            <a:off x="5581986" y="4737909"/>
            <a:ext cx="288000"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46" name="Up Arrow 1">
            <a:extLst>
              <a:ext uri="{FF2B5EF4-FFF2-40B4-BE49-F238E27FC236}">
                <a16:creationId xmlns:a16="http://schemas.microsoft.com/office/drawing/2014/main" id="{D12D7BDF-9629-480A-97A0-FBA41BD7A53A}"/>
              </a:ext>
              <a:ext uri="{C183D7F6-B498-43B3-948B-1728B52AA6E4}">
                <adec:decorative xmlns:adec="http://schemas.microsoft.com/office/drawing/2017/decorative" val="1"/>
              </a:ext>
            </a:extLst>
          </p:cNvPr>
          <p:cNvSpPr/>
          <p:nvPr/>
        </p:nvSpPr>
        <p:spPr>
          <a:xfrm>
            <a:off x="5183569" y="4635604"/>
            <a:ext cx="288000"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20" name="Group 19">
            <a:extLst>
              <a:ext uri="{FF2B5EF4-FFF2-40B4-BE49-F238E27FC236}">
                <a16:creationId xmlns:a16="http://schemas.microsoft.com/office/drawing/2014/main" id="{DF5401AE-BE27-4895-9006-87B765DFDD99}"/>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21" name="Freeform: Shape 20">
              <a:extLst>
                <a:ext uri="{FF2B5EF4-FFF2-40B4-BE49-F238E27FC236}">
                  <a16:creationId xmlns:a16="http://schemas.microsoft.com/office/drawing/2014/main" id="{C7F47A49-DFEF-4E5E-BA5B-05C7D5A3AA1E}"/>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DEDC252-00C1-4D64-9F20-4D674CCEAB50}"/>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D8D23EB-8583-447C-B978-53A238693F6B}"/>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4DBC7B41-DBCD-4BE9-9397-6C1C4835911B}"/>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8547888-7EBD-4493-A1B3-FE48F9E0BDD2}"/>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16A925D-7FE2-4325-B006-7787BCF7A2E6}"/>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79DC40A-094B-4B06-BBED-FDECB7BCC3DC}"/>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0EF29C5-A9CB-4304-9038-650B5EFAAE9C}"/>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04CFE2D-B8F7-42C2-BBAD-E0ACB42C339E}"/>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8E750E2-9A07-477B-A7D3-5CF6B6BC6202}"/>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A9FBEED1-4DE8-4D13-B708-2F093E55163A}"/>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1025B115-AC43-4B9B-962C-D5C55D79F930}"/>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59CDB7BA-70B7-4E0F-B8E0-852A696B54D7}"/>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4ED3630A-3567-4E44-9B3A-2DEC2D3DCC80}"/>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D75237D1-8352-4B47-862F-5A759C9E6627}"/>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3D1C2760-E6EC-4E32-87FA-98DCB1233715}"/>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1E7E59-8D2A-4574-87B0-3EA45E38F483}"/>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A7532DF-4C6B-44EF-AC0E-EA53639DA0FD}"/>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B62C2572-0744-482B-B45F-0C332AF792E5}"/>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5075D26C-0D55-41B0-96FD-4C072DCD971F}"/>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593A49F-A0D2-42CA-8585-7B8B6B01C576}"/>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9FB52802-1D50-46A1-80BD-C88DF95D0550}"/>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21881179-3DFC-49B4-918B-20AB8B29FF6A}"/>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2DBA317-7BA0-4737-875E-C55D884F3696}"/>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664F1E3A-D4CF-4F22-9146-B0100541B33D}"/>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0AD7DD13-A6D6-46A3-B4CA-22F3FA944278}"/>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82AFB3D3-1BB4-44CB-B360-011163806631}"/>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A63C8B7-6B92-4460-8985-93AE20E54B5C}"/>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FC568574-EA6F-434B-9ED6-20381232B9EF}"/>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8C753908-F17B-4308-A9E8-F503A8EAA7CC}"/>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9A49AFB-C421-492A-8115-44707D3044A7}"/>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93A12C87-9161-4474-99B8-06DCB13F18B5}"/>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8109E6A5-9AA0-4FB5-9C5E-54F212B1E08E}"/>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DCA02403-6ED9-452A-A3A6-92019A65E1C5}"/>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3E505241-A226-44E1-9226-AB07EAB7DC34}"/>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DB9BE632-588E-44D0-8F08-ABC552C42596}"/>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45FFBF93-11DE-4D96-B428-F01647C46A80}"/>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353232F0-EF34-4E27-B0E5-AD33ABD235C8}"/>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5500CE63-E834-4FA0-A2AF-B45FE8B8BAA6}"/>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F97554DD-5CEB-417B-83B5-20755B853886}"/>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26CF5D5F-08CF-4F3C-B6A1-605120BCB168}"/>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9AC6EF96-2C15-457A-A14F-12C051ABD69B}"/>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90566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descr="Bar chart"/>
          <p:cNvGraphicFramePr/>
          <p:nvPr>
            <p:extLst>
              <p:ext uri="{D42A27DB-BD31-4B8C-83A1-F6EECF244321}">
                <p14:modId xmlns:p14="http://schemas.microsoft.com/office/powerpoint/2010/main" val="2041425065"/>
              </p:ext>
            </p:extLst>
          </p:nvPr>
        </p:nvGraphicFramePr>
        <p:xfrm>
          <a:off x="367060" y="2276227"/>
          <a:ext cx="10684086" cy="360172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p:cNvSpPr txBox="1"/>
          <p:nvPr/>
        </p:nvSpPr>
        <p:spPr>
          <a:xfrm>
            <a:off x="98613" y="6248400"/>
            <a:ext cx="9207032" cy="507831"/>
          </a:xfrm>
          <a:prstGeom prst="rect">
            <a:avLst/>
          </a:prstGeom>
          <a:noFill/>
        </p:spPr>
        <p:txBody>
          <a:bodyPr wrap="square" rtlCol="0">
            <a:spAutoFit/>
          </a:bodyPr>
          <a:lstStyle/>
          <a:p>
            <a:pPr>
              <a:defRPr/>
            </a:pPr>
            <a:r>
              <a:rPr lang="en-GB" sz="900" dirty="0"/>
              <a:t>Source: 2CV Northern Ireland Tracking Project, Wave 4 May 2019</a:t>
            </a:r>
            <a:r>
              <a:rPr kumimoji="0" lang="en-GB" sz="900" b="0" i="0" u="none" strike="noStrike" kern="0" cap="none" spc="0" normalizeH="0" baseline="0" noProof="0" dirty="0">
                <a:ln>
                  <a:noFill/>
                </a:ln>
                <a:solidFill>
                  <a:prstClr val="black"/>
                </a:solidFill>
                <a:effectLst/>
                <a:uLnTx/>
                <a:uFillTx/>
              </a:rPr>
              <a:t>. B5a: Which of these do you do when buying food for yourself? B5b: Which of these do you do when buying food for your children? B5c: Which of these do you do when buying food for your grandchildren?</a:t>
            </a:r>
            <a:r>
              <a:rPr kumimoji="0" lang="en-GB" sz="900" b="0" i="0" u="none" strike="noStrike" kern="0" cap="none" spc="0" normalizeH="0" noProof="0" dirty="0">
                <a:ln>
                  <a:noFill/>
                </a:ln>
                <a:solidFill>
                  <a:prstClr val="black"/>
                </a:solidFill>
                <a:effectLst/>
                <a:uLnTx/>
                <a:uFillTx/>
              </a:rPr>
              <a:t> </a:t>
            </a:r>
            <a:r>
              <a:rPr kumimoji="0" lang="en-GB" sz="900" b="0" i="0" u="none" strike="noStrike" kern="0" cap="none" spc="0" normalizeH="0" baseline="0" noProof="0" dirty="0">
                <a:ln>
                  <a:noFill/>
                </a:ln>
                <a:solidFill>
                  <a:prstClr val="black"/>
                </a:solidFill>
                <a:effectLst/>
                <a:uLnTx/>
                <a:uFillTx/>
              </a:rPr>
              <a:t>Base: Nat Rep W1 (311), W2 (307), W3 (310);</a:t>
            </a:r>
            <a:r>
              <a:rPr kumimoji="0" lang="en-GB" sz="900" b="0" i="0" u="none" strike="noStrike" kern="0" cap="none" spc="0" normalizeH="0" noProof="0" dirty="0">
                <a:ln>
                  <a:noFill/>
                </a:ln>
                <a:solidFill>
                  <a:prstClr val="black"/>
                </a:solidFill>
                <a:effectLst/>
                <a:uLnTx/>
                <a:uFillTx/>
              </a:rPr>
              <a:t> </a:t>
            </a:r>
            <a:r>
              <a:rPr kumimoji="0" lang="en-GB" sz="900" b="0" i="0" u="none" strike="noStrike" kern="0" cap="none" spc="0" normalizeH="0" baseline="0" noProof="0" dirty="0">
                <a:ln>
                  <a:noFill/>
                </a:ln>
                <a:solidFill>
                  <a:prstClr val="black"/>
                </a:solidFill>
                <a:effectLst/>
                <a:uLnTx/>
                <a:uFillTx/>
              </a:rPr>
              <a:t>those with children W1 (99), W2 (114), W3 (110); those with grandchildren W1 (53), W2 (46), W3 (42)</a:t>
            </a:r>
          </a:p>
        </p:txBody>
      </p:sp>
      <p:sp>
        <p:nvSpPr>
          <p:cNvPr id="43" name="Rectangle 42"/>
          <p:cNvSpPr/>
          <p:nvPr/>
        </p:nvSpPr>
        <p:spPr>
          <a:xfrm>
            <a:off x="124287" y="1182836"/>
            <a:ext cx="11942208" cy="295836"/>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Calibri" panose="020F0502020204030204"/>
                <a:ea typeface="+mn-ea"/>
                <a:cs typeface="+mn-cs"/>
              </a:rPr>
              <a:t>Shopping behaviour around healthy eating</a:t>
            </a:r>
          </a:p>
        </p:txBody>
      </p:sp>
      <p:sp>
        <p:nvSpPr>
          <p:cNvPr id="44" name="Rectangle 43"/>
          <p:cNvSpPr/>
          <p:nvPr/>
        </p:nvSpPr>
        <p:spPr>
          <a:xfrm>
            <a:off x="124287" y="5774382"/>
            <a:ext cx="11942208" cy="495069"/>
          </a:xfrm>
          <a:prstGeom prst="rect">
            <a:avLst/>
          </a:prstGeom>
          <a:solidFill>
            <a:schemeClr val="accent4"/>
          </a:solidFill>
          <a:ln w="12700" cap="flat" cmpd="sng" algn="ctr">
            <a:noFill/>
            <a:prstDash val="solid"/>
            <a:miter lim="800000"/>
          </a:ln>
          <a:effectLst/>
        </p:spPr>
        <p:txBody>
          <a:bodyPr rtlCol="0" anchor="ctr"/>
          <a:lstStyle/>
          <a:p>
            <a:pPr lvl="0" algn="ctr">
              <a:defRPr/>
            </a:pPr>
            <a:r>
              <a:rPr lang="en-US" kern="0" dirty="0"/>
              <a:t>Consultation of the traffic light labelling for calories, fat, saturates and salt remains notably behind sugar. There is an opportunity here to educate around the importance of calories and the other nutrients</a:t>
            </a:r>
            <a:endParaRPr kumimoji="0" lang="en-GB" b="0" i="0" u="none" strike="noStrike" kern="0" cap="none" spc="0" normalizeH="0" baseline="0" noProof="0" dirty="0">
              <a:ln>
                <a:noFill/>
              </a:ln>
              <a:effectLst/>
              <a:uLnTx/>
              <a:uFillTx/>
              <a:latin typeface="Calibri" panose="020F0502020204030204"/>
            </a:endParaRPr>
          </a:p>
        </p:txBody>
      </p:sp>
      <p:grpSp>
        <p:nvGrpSpPr>
          <p:cNvPr id="45" name="Group 44">
            <a:extLst>
              <a:ext uri="{C183D7F6-B498-43B3-948B-1728B52AA6E4}">
                <adec:decorative xmlns:adec="http://schemas.microsoft.com/office/drawing/2017/decorative" val="1"/>
              </a:ext>
            </a:extLst>
          </p:cNvPr>
          <p:cNvGrpSpPr/>
          <p:nvPr/>
        </p:nvGrpSpPr>
        <p:grpSpPr>
          <a:xfrm>
            <a:off x="3010369" y="1459102"/>
            <a:ext cx="1032264" cy="813319"/>
            <a:chOff x="2527672" y="1689749"/>
            <a:chExt cx="1795414" cy="1376585"/>
          </a:xfrm>
        </p:grpSpPr>
        <p:sp>
          <p:nvSpPr>
            <p:cNvPr id="46" name="Freeform 5"/>
            <p:cNvSpPr>
              <a:spLocks/>
            </p:cNvSpPr>
            <p:nvPr/>
          </p:nvSpPr>
          <p:spPr bwMode="auto">
            <a:xfrm>
              <a:off x="2527672" y="2068540"/>
              <a:ext cx="825336" cy="997794"/>
            </a:xfrm>
            <a:custGeom>
              <a:avLst/>
              <a:gdLst>
                <a:gd name="T0" fmla="*/ 7 w 357"/>
                <a:gd name="T1" fmla="*/ 165 h 432"/>
                <a:gd name="T2" fmla="*/ 82 w 357"/>
                <a:gd name="T3" fmla="*/ 11 h 432"/>
                <a:gd name="T4" fmla="*/ 100 w 357"/>
                <a:gd name="T5" fmla="*/ 0 h 432"/>
                <a:gd name="T6" fmla="*/ 259 w 357"/>
                <a:gd name="T7" fmla="*/ 0 h 432"/>
                <a:gd name="T8" fmla="*/ 277 w 357"/>
                <a:gd name="T9" fmla="*/ 11 h 432"/>
                <a:gd name="T10" fmla="*/ 351 w 357"/>
                <a:gd name="T11" fmla="*/ 159 h 432"/>
                <a:gd name="T12" fmla="*/ 343 w 357"/>
                <a:gd name="T13" fmla="*/ 192 h 432"/>
                <a:gd name="T14" fmla="*/ 305 w 357"/>
                <a:gd name="T15" fmla="*/ 183 h 432"/>
                <a:gd name="T16" fmla="*/ 254 w 357"/>
                <a:gd name="T17" fmla="*/ 85 h 432"/>
                <a:gd name="T18" fmla="*/ 244 w 357"/>
                <a:gd name="T19" fmla="*/ 184 h 432"/>
                <a:gd name="T20" fmla="*/ 268 w 357"/>
                <a:gd name="T21" fmla="*/ 394 h 432"/>
                <a:gd name="T22" fmla="*/ 235 w 357"/>
                <a:gd name="T23" fmla="*/ 431 h 432"/>
                <a:gd name="T24" fmla="*/ 234 w 357"/>
                <a:gd name="T25" fmla="*/ 431 h 432"/>
                <a:gd name="T26" fmla="*/ 201 w 357"/>
                <a:gd name="T27" fmla="*/ 402 h 432"/>
                <a:gd name="T28" fmla="*/ 180 w 357"/>
                <a:gd name="T29" fmla="*/ 234 h 432"/>
                <a:gd name="T30" fmla="*/ 160 w 357"/>
                <a:gd name="T31" fmla="*/ 402 h 432"/>
                <a:gd name="T32" fmla="*/ 127 w 357"/>
                <a:gd name="T33" fmla="*/ 432 h 432"/>
                <a:gd name="T34" fmla="*/ 93 w 357"/>
                <a:gd name="T35" fmla="*/ 394 h 432"/>
                <a:gd name="T36" fmla="*/ 117 w 357"/>
                <a:gd name="T37" fmla="*/ 185 h 432"/>
                <a:gd name="T38" fmla="*/ 106 w 357"/>
                <a:gd name="T39" fmla="*/ 85 h 432"/>
                <a:gd name="T40" fmla="*/ 53 w 357"/>
                <a:gd name="T41" fmla="*/ 188 h 432"/>
                <a:gd name="T42" fmla="*/ 19 w 357"/>
                <a:gd name="T43" fmla="*/ 200 h 432"/>
                <a:gd name="T44" fmla="*/ 7 w 357"/>
                <a:gd name="T45" fmla="*/ 16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432">
                  <a:moveTo>
                    <a:pt x="7" y="165"/>
                  </a:moveTo>
                  <a:cubicBezTo>
                    <a:pt x="82" y="11"/>
                    <a:pt x="82" y="11"/>
                    <a:pt x="82" y="11"/>
                  </a:cubicBezTo>
                  <a:cubicBezTo>
                    <a:pt x="86" y="4"/>
                    <a:pt x="92" y="0"/>
                    <a:pt x="100" y="0"/>
                  </a:cubicBezTo>
                  <a:cubicBezTo>
                    <a:pt x="259" y="0"/>
                    <a:pt x="259" y="0"/>
                    <a:pt x="259" y="0"/>
                  </a:cubicBezTo>
                  <a:cubicBezTo>
                    <a:pt x="267" y="0"/>
                    <a:pt x="273" y="5"/>
                    <a:pt x="277" y="11"/>
                  </a:cubicBezTo>
                  <a:cubicBezTo>
                    <a:pt x="351" y="159"/>
                    <a:pt x="351" y="159"/>
                    <a:pt x="351" y="159"/>
                  </a:cubicBezTo>
                  <a:cubicBezTo>
                    <a:pt x="357" y="170"/>
                    <a:pt x="354" y="184"/>
                    <a:pt x="343" y="192"/>
                  </a:cubicBezTo>
                  <a:cubicBezTo>
                    <a:pt x="330" y="201"/>
                    <a:pt x="312" y="197"/>
                    <a:pt x="305" y="183"/>
                  </a:cubicBezTo>
                  <a:cubicBezTo>
                    <a:pt x="254" y="85"/>
                    <a:pt x="254" y="85"/>
                    <a:pt x="254" y="85"/>
                  </a:cubicBezTo>
                  <a:cubicBezTo>
                    <a:pt x="244" y="184"/>
                    <a:pt x="244" y="184"/>
                    <a:pt x="244" y="184"/>
                  </a:cubicBezTo>
                  <a:cubicBezTo>
                    <a:pt x="268" y="394"/>
                    <a:pt x="268" y="394"/>
                    <a:pt x="268" y="394"/>
                  </a:cubicBezTo>
                  <a:cubicBezTo>
                    <a:pt x="270" y="414"/>
                    <a:pt x="255" y="431"/>
                    <a:pt x="235" y="431"/>
                  </a:cubicBezTo>
                  <a:cubicBezTo>
                    <a:pt x="234" y="431"/>
                    <a:pt x="234" y="431"/>
                    <a:pt x="234" y="431"/>
                  </a:cubicBezTo>
                  <a:cubicBezTo>
                    <a:pt x="217" y="431"/>
                    <a:pt x="203" y="419"/>
                    <a:pt x="201" y="402"/>
                  </a:cubicBezTo>
                  <a:cubicBezTo>
                    <a:pt x="180" y="234"/>
                    <a:pt x="180" y="234"/>
                    <a:pt x="180" y="234"/>
                  </a:cubicBezTo>
                  <a:cubicBezTo>
                    <a:pt x="160" y="402"/>
                    <a:pt x="160" y="402"/>
                    <a:pt x="160" y="402"/>
                  </a:cubicBezTo>
                  <a:cubicBezTo>
                    <a:pt x="158" y="419"/>
                    <a:pt x="144" y="432"/>
                    <a:pt x="127" y="432"/>
                  </a:cubicBezTo>
                  <a:cubicBezTo>
                    <a:pt x="107" y="432"/>
                    <a:pt x="91" y="414"/>
                    <a:pt x="93" y="394"/>
                  </a:cubicBezTo>
                  <a:cubicBezTo>
                    <a:pt x="117" y="185"/>
                    <a:pt x="117" y="185"/>
                    <a:pt x="117" y="185"/>
                  </a:cubicBezTo>
                  <a:cubicBezTo>
                    <a:pt x="106" y="85"/>
                    <a:pt x="106" y="85"/>
                    <a:pt x="106" y="85"/>
                  </a:cubicBezTo>
                  <a:cubicBezTo>
                    <a:pt x="53" y="188"/>
                    <a:pt x="53" y="188"/>
                    <a:pt x="53" y="188"/>
                  </a:cubicBezTo>
                  <a:cubicBezTo>
                    <a:pt x="47" y="201"/>
                    <a:pt x="32" y="206"/>
                    <a:pt x="19" y="200"/>
                  </a:cubicBezTo>
                  <a:cubicBezTo>
                    <a:pt x="6" y="194"/>
                    <a:pt x="0" y="178"/>
                    <a:pt x="7" y="1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7" name="Freeform 6"/>
            <p:cNvSpPr>
              <a:spLocks/>
            </p:cNvSpPr>
            <p:nvPr/>
          </p:nvSpPr>
          <p:spPr bwMode="auto">
            <a:xfrm>
              <a:off x="2780200" y="1689749"/>
              <a:ext cx="323360" cy="326439"/>
            </a:xfrm>
            <a:custGeom>
              <a:avLst/>
              <a:gdLst>
                <a:gd name="T0" fmla="*/ 140 w 140"/>
                <a:gd name="T1" fmla="*/ 70 h 141"/>
                <a:gd name="T2" fmla="*/ 70 w 140"/>
                <a:gd name="T3" fmla="*/ 140 h 141"/>
                <a:gd name="T4" fmla="*/ 0 w 140"/>
                <a:gd name="T5" fmla="*/ 70 h 141"/>
                <a:gd name="T6" fmla="*/ 70 w 140"/>
                <a:gd name="T7" fmla="*/ 0 h 141"/>
                <a:gd name="T8" fmla="*/ 140 w 140"/>
                <a:gd name="T9" fmla="*/ 70 h 141"/>
              </a:gdLst>
              <a:ahLst/>
              <a:cxnLst>
                <a:cxn ang="0">
                  <a:pos x="T0" y="T1"/>
                </a:cxn>
                <a:cxn ang="0">
                  <a:pos x="T2" y="T3"/>
                </a:cxn>
                <a:cxn ang="0">
                  <a:pos x="T4" y="T5"/>
                </a:cxn>
                <a:cxn ang="0">
                  <a:pos x="T6" y="T7"/>
                </a:cxn>
                <a:cxn ang="0">
                  <a:pos x="T8" y="T9"/>
                </a:cxn>
              </a:cxnLst>
              <a:rect l="0" t="0" r="r" b="b"/>
              <a:pathLst>
                <a:path w="140" h="141">
                  <a:moveTo>
                    <a:pt x="140" y="70"/>
                  </a:moveTo>
                  <a:cubicBezTo>
                    <a:pt x="140" y="109"/>
                    <a:pt x="109" y="140"/>
                    <a:pt x="70" y="140"/>
                  </a:cubicBezTo>
                  <a:cubicBezTo>
                    <a:pt x="31" y="141"/>
                    <a:pt x="0" y="109"/>
                    <a:pt x="0" y="70"/>
                  </a:cubicBezTo>
                  <a:cubicBezTo>
                    <a:pt x="0" y="32"/>
                    <a:pt x="31" y="0"/>
                    <a:pt x="70" y="0"/>
                  </a:cubicBezTo>
                  <a:cubicBezTo>
                    <a:pt x="109" y="0"/>
                    <a:pt x="140" y="31"/>
                    <a:pt x="140" y="7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8" name="Freeform 7"/>
            <p:cNvSpPr>
              <a:spLocks/>
            </p:cNvSpPr>
            <p:nvPr/>
          </p:nvSpPr>
          <p:spPr bwMode="auto">
            <a:xfrm>
              <a:off x="3710242" y="1689749"/>
              <a:ext cx="326439" cy="326439"/>
            </a:xfrm>
            <a:custGeom>
              <a:avLst/>
              <a:gdLst>
                <a:gd name="T0" fmla="*/ 141 w 141"/>
                <a:gd name="T1" fmla="*/ 70 h 141"/>
                <a:gd name="T2" fmla="*/ 71 w 141"/>
                <a:gd name="T3" fmla="*/ 140 h 141"/>
                <a:gd name="T4" fmla="*/ 1 w 141"/>
                <a:gd name="T5" fmla="*/ 70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0"/>
                    <a:pt x="71" y="140"/>
                  </a:cubicBezTo>
                  <a:cubicBezTo>
                    <a:pt x="32" y="141"/>
                    <a:pt x="1" y="109"/>
                    <a:pt x="1" y="70"/>
                  </a:cubicBezTo>
                  <a:cubicBezTo>
                    <a:pt x="0" y="32"/>
                    <a:pt x="32" y="0"/>
                    <a:pt x="71" y="0"/>
                  </a:cubicBezTo>
                  <a:cubicBezTo>
                    <a:pt x="109" y="0"/>
                    <a:pt x="141" y="31"/>
                    <a:pt x="141" y="7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49" name="Freeform 8"/>
            <p:cNvSpPr>
              <a:spLocks/>
            </p:cNvSpPr>
            <p:nvPr/>
          </p:nvSpPr>
          <p:spPr bwMode="auto">
            <a:xfrm>
              <a:off x="3420759" y="2068540"/>
              <a:ext cx="902327" cy="994715"/>
            </a:xfrm>
            <a:custGeom>
              <a:avLst/>
              <a:gdLst>
                <a:gd name="T0" fmla="*/ 9 w 389"/>
                <a:gd name="T1" fmla="*/ 155 h 431"/>
                <a:gd name="T2" fmla="*/ 121 w 389"/>
                <a:gd name="T3" fmla="*/ 8 h 431"/>
                <a:gd name="T4" fmla="*/ 137 w 389"/>
                <a:gd name="T5" fmla="*/ 0 h 431"/>
                <a:gd name="T6" fmla="*/ 252 w 389"/>
                <a:gd name="T7" fmla="*/ 0 h 431"/>
                <a:gd name="T8" fmla="*/ 268 w 389"/>
                <a:gd name="T9" fmla="*/ 8 h 431"/>
                <a:gd name="T10" fmla="*/ 381 w 389"/>
                <a:gd name="T11" fmla="*/ 154 h 431"/>
                <a:gd name="T12" fmla="*/ 377 w 389"/>
                <a:gd name="T13" fmla="*/ 188 h 431"/>
                <a:gd name="T14" fmla="*/ 345 w 389"/>
                <a:gd name="T15" fmla="*/ 186 h 431"/>
                <a:gd name="T16" fmla="*/ 265 w 389"/>
                <a:gd name="T17" fmla="*/ 94 h 431"/>
                <a:gd name="T18" fmla="*/ 301 w 389"/>
                <a:gd name="T19" fmla="*/ 250 h 431"/>
                <a:gd name="T20" fmla="*/ 251 w 389"/>
                <a:gd name="T21" fmla="*/ 250 h 431"/>
                <a:gd name="T22" fmla="*/ 256 w 389"/>
                <a:gd name="T23" fmla="*/ 406 h 431"/>
                <a:gd name="T24" fmla="*/ 233 w 389"/>
                <a:gd name="T25" fmla="*/ 430 h 431"/>
                <a:gd name="T26" fmla="*/ 233 w 389"/>
                <a:gd name="T27" fmla="*/ 430 h 431"/>
                <a:gd name="T28" fmla="*/ 209 w 389"/>
                <a:gd name="T29" fmla="*/ 409 h 431"/>
                <a:gd name="T30" fmla="*/ 195 w 389"/>
                <a:gd name="T31" fmla="*/ 265 h 431"/>
                <a:gd name="T32" fmla="*/ 182 w 389"/>
                <a:gd name="T33" fmla="*/ 409 h 431"/>
                <a:gd name="T34" fmla="*/ 159 w 389"/>
                <a:gd name="T35" fmla="*/ 431 h 431"/>
                <a:gd name="T36" fmla="*/ 135 w 389"/>
                <a:gd name="T37" fmla="*/ 406 h 431"/>
                <a:gd name="T38" fmla="*/ 139 w 389"/>
                <a:gd name="T39" fmla="*/ 250 h 431"/>
                <a:gd name="T40" fmla="*/ 89 w 389"/>
                <a:gd name="T41" fmla="*/ 250 h 431"/>
                <a:gd name="T42" fmla="*/ 124 w 389"/>
                <a:gd name="T43" fmla="*/ 95 h 431"/>
                <a:gd name="T44" fmla="*/ 44 w 389"/>
                <a:gd name="T45" fmla="*/ 187 h 431"/>
                <a:gd name="T46" fmla="*/ 13 w 389"/>
                <a:gd name="T47" fmla="*/ 189 h 431"/>
                <a:gd name="T48" fmla="*/ 13 w 389"/>
                <a:gd name="T49" fmla="*/ 189 h 431"/>
                <a:gd name="T50" fmla="*/ 9 w 389"/>
                <a:gd name="T51" fmla="*/ 15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431">
                  <a:moveTo>
                    <a:pt x="9" y="155"/>
                  </a:moveTo>
                  <a:cubicBezTo>
                    <a:pt x="121" y="8"/>
                    <a:pt x="121" y="8"/>
                    <a:pt x="121" y="8"/>
                  </a:cubicBezTo>
                  <a:cubicBezTo>
                    <a:pt x="125" y="3"/>
                    <a:pt x="131" y="0"/>
                    <a:pt x="137" y="0"/>
                  </a:cubicBezTo>
                  <a:cubicBezTo>
                    <a:pt x="252" y="0"/>
                    <a:pt x="252" y="0"/>
                    <a:pt x="252" y="0"/>
                  </a:cubicBezTo>
                  <a:cubicBezTo>
                    <a:pt x="258" y="0"/>
                    <a:pt x="264" y="3"/>
                    <a:pt x="268" y="8"/>
                  </a:cubicBezTo>
                  <a:cubicBezTo>
                    <a:pt x="381" y="154"/>
                    <a:pt x="381" y="154"/>
                    <a:pt x="381" y="154"/>
                  </a:cubicBezTo>
                  <a:cubicBezTo>
                    <a:pt x="389" y="164"/>
                    <a:pt x="387" y="180"/>
                    <a:pt x="377" y="188"/>
                  </a:cubicBezTo>
                  <a:cubicBezTo>
                    <a:pt x="367" y="195"/>
                    <a:pt x="354" y="194"/>
                    <a:pt x="345" y="186"/>
                  </a:cubicBezTo>
                  <a:cubicBezTo>
                    <a:pt x="265" y="94"/>
                    <a:pt x="265" y="94"/>
                    <a:pt x="265" y="94"/>
                  </a:cubicBezTo>
                  <a:cubicBezTo>
                    <a:pt x="301" y="250"/>
                    <a:pt x="301" y="250"/>
                    <a:pt x="301" y="250"/>
                  </a:cubicBezTo>
                  <a:cubicBezTo>
                    <a:pt x="251" y="250"/>
                    <a:pt x="251" y="250"/>
                    <a:pt x="251" y="250"/>
                  </a:cubicBezTo>
                  <a:cubicBezTo>
                    <a:pt x="256" y="406"/>
                    <a:pt x="256" y="406"/>
                    <a:pt x="256" y="406"/>
                  </a:cubicBezTo>
                  <a:cubicBezTo>
                    <a:pt x="257" y="419"/>
                    <a:pt x="246" y="430"/>
                    <a:pt x="233" y="430"/>
                  </a:cubicBezTo>
                  <a:cubicBezTo>
                    <a:pt x="233" y="430"/>
                    <a:pt x="233" y="430"/>
                    <a:pt x="233" y="430"/>
                  </a:cubicBezTo>
                  <a:cubicBezTo>
                    <a:pt x="220" y="431"/>
                    <a:pt x="210" y="421"/>
                    <a:pt x="209" y="409"/>
                  </a:cubicBezTo>
                  <a:cubicBezTo>
                    <a:pt x="195" y="265"/>
                    <a:pt x="195" y="265"/>
                    <a:pt x="195" y="265"/>
                  </a:cubicBezTo>
                  <a:cubicBezTo>
                    <a:pt x="182" y="409"/>
                    <a:pt x="182" y="409"/>
                    <a:pt x="182" y="409"/>
                  </a:cubicBezTo>
                  <a:cubicBezTo>
                    <a:pt x="181" y="421"/>
                    <a:pt x="171" y="431"/>
                    <a:pt x="159" y="431"/>
                  </a:cubicBezTo>
                  <a:cubicBezTo>
                    <a:pt x="145" y="431"/>
                    <a:pt x="134" y="420"/>
                    <a:pt x="135" y="406"/>
                  </a:cubicBezTo>
                  <a:cubicBezTo>
                    <a:pt x="139" y="250"/>
                    <a:pt x="139" y="250"/>
                    <a:pt x="139" y="250"/>
                  </a:cubicBezTo>
                  <a:cubicBezTo>
                    <a:pt x="89" y="250"/>
                    <a:pt x="89" y="250"/>
                    <a:pt x="89" y="250"/>
                  </a:cubicBezTo>
                  <a:cubicBezTo>
                    <a:pt x="124" y="95"/>
                    <a:pt x="124" y="95"/>
                    <a:pt x="124" y="95"/>
                  </a:cubicBezTo>
                  <a:cubicBezTo>
                    <a:pt x="44" y="187"/>
                    <a:pt x="44" y="187"/>
                    <a:pt x="44" y="187"/>
                  </a:cubicBezTo>
                  <a:cubicBezTo>
                    <a:pt x="36" y="195"/>
                    <a:pt x="23" y="196"/>
                    <a:pt x="13" y="189"/>
                  </a:cubicBezTo>
                  <a:cubicBezTo>
                    <a:pt x="13" y="189"/>
                    <a:pt x="13" y="189"/>
                    <a:pt x="13" y="189"/>
                  </a:cubicBezTo>
                  <a:cubicBezTo>
                    <a:pt x="3" y="181"/>
                    <a:pt x="0" y="166"/>
                    <a:pt x="9" y="15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65" name="TextBox 64"/>
          <p:cNvSpPr txBox="1"/>
          <p:nvPr/>
        </p:nvSpPr>
        <p:spPr>
          <a:xfrm>
            <a:off x="4004800" y="1943118"/>
            <a:ext cx="133062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rPr>
              <a:t>(For myself)</a:t>
            </a:r>
          </a:p>
        </p:txBody>
      </p:sp>
      <p:sp>
        <p:nvSpPr>
          <p:cNvPr id="68" name="TextBox 67"/>
          <p:cNvSpPr txBox="1"/>
          <p:nvPr/>
        </p:nvSpPr>
        <p:spPr>
          <a:xfrm>
            <a:off x="249510" y="1588022"/>
            <a:ext cx="1847459"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I look at the traffic light labels for… </a:t>
            </a:r>
          </a:p>
        </p:txBody>
      </p:sp>
      <p:sp>
        <p:nvSpPr>
          <p:cNvPr id="37" name="Up Arrow 36">
            <a:extLst>
              <a:ext uri="{C183D7F6-B498-43B3-948B-1728B52AA6E4}">
                <adec:decorative xmlns:adec="http://schemas.microsoft.com/office/drawing/2017/decorative" val="1"/>
              </a:ext>
            </a:extLst>
          </p:cNvPr>
          <p:cNvSpPr/>
          <p:nvPr/>
        </p:nvSpPr>
        <p:spPr>
          <a:xfrm>
            <a:off x="8313356" y="2605640"/>
            <a:ext cx="144000" cy="144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1" name="Up Arrow 70">
            <a:extLst>
              <a:ext uri="{C183D7F6-B498-43B3-948B-1728B52AA6E4}">
                <adec:decorative xmlns:adec="http://schemas.microsoft.com/office/drawing/2017/decorative" val="1"/>
              </a:ext>
            </a:extLst>
          </p:cNvPr>
          <p:cNvSpPr/>
          <p:nvPr/>
        </p:nvSpPr>
        <p:spPr>
          <a:xfrm>
            <a:off x="9912813" y="2603685"/>
            <a:ext cx="144000" cy="144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3" name="Up Arrow 72">
            <a:extLs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4" name="TextBox 73"/>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4" name="Title 3"/>
          <p:cNvSpPr>
            <a:spLocks noGrp="1"/>
          </p:cNvSpPr>
          <p:nvPr>
            <p:ph type="title"/>
          </p:nvPr>
        </p:nvSpPr>
        <p:spPr>
          <a:xfrm>
            <a:off x="367060" y="331527"/>
            <a:ext cx="10515600" cy="757130"/>
          </a:xfrm>
          <a:noFill/>
        </p:spPr>
        <p:txBody>
          <a:bodyPr/>
          <a:lstStyle/>
          <a:p>
            <a:r>
              <a:rPr lang="en-GB" dirty="0"/>
              <a:t>As with previous waves, sugar remains the most consulted nutrient of traffic light labelling and sees a directional increase in this wave</a:t>
            </a:r>
          </a:p>
        </p:txBody>
      </p:sp>
      <p:sp>
        <p:nvSpPr>
          <p:cNvPr id="41" name="Up Arrow 70">
            <a:extLst>
              <a:ext uri="{FF2B5EF4-FFF2-40B4-BE49-F238E27FC236}">
                <a16:creationId xmlns:a16="http://schemas.microsoft.com/office/drawing/2014/main" id="{8105076E-834F-4C82-AB80-3826E69EA7D3}"/>
              </a:ext>
              <a:ext uri="{C183D7F6-B498-43B3-948B-1728B52AA6E4}">
                <adec:decorative xmlns:adec="http://schemas.microsoft.com/office/drawing/2017/decorative" val="1"/>
              </a:ext>
            </a:extLst>
          </p:cNvPr>
          <p:cNvSpPr/>
          <p:nvPr/>
        </p:nvSpPr>
        <p:spPr>
          <a:xfrm flipV="1">
            <a:off x="10313001" y="3020512"/>
            <a:ext cx="144000" cy="14400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5" name="Up Arrow 72">
            <a:extLst>
              <a:ext uri="{FF2B5EF4-FFF2-40B4-BE49-F238E27FC236}">
                <a16:creationId xmlns:a16="http://schemas.microsoft.com/office/drawing/2014/main" id="{648ECD23-1E14-44F2-8AB3-223BC876AFEA}"/>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39" name="Group 38">
            <a:extLst>
              <a:ext uri="{FF2B5EF4-FFF2-40B4-BE49-F238E27FC236}">
                <a16:creationId xmlns:a16="http://schemas.microsoft.com/office/drawing/2014/main" id="{39652764-1FBC-4A2B-AC84-24BB1A7EEE14}"/>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40" name="Freeform: Shape 39">
              <a:extLst>
                <a:ext uri="{FF2B5EF4-FFF2-40B4-BE49-F238E27FC236}">
                  <a16:creationId xmlns:a16="http://schemas.microsoft.com/office/drawing/2014/main" id="{16509D49-75B7-4A35-9603-C238BDF29B99}"/>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FBB1052B-6540-423D-96CF-52719748459E}"/>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55E84953-3AEA-4881-839D-EF7BEFF786D3}"/>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F4655A3D-91C5-434F-B311-0390C807EFC0}"/>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0C442765-A731-4CA1-928C-58594F6680EA}"/>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EDF7E67E-F947-4B8E-A7EF-19D7B344BCE3}"/>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AC0303A4-E80E-471E-875B-9A2D83642DC8}"/>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9937077-38D5-4AF0-8B81-7CFD5E7BDA25}"/>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61273CED-81CF-4954-AF51-7859B7200864}"/>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CAD8BDEF-CE2C-4334-92D7-BE3EE7554AFF}"/>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44C9A550-4F2E-4B1F-A04E-7AFD0783172F}"/>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0A29108B-EFEE-49F8-9601-175CC9A12256}"/>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C322E718-E068-49B0-A6AD-26B0FE46C4CA}"/>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36713E3B-129B-4AF7-86CC-CBCD920FB7D2}"/>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101EE58-0148-4113-A40A-73932EC9FA7D}"/>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BC04B06A-62D1-4BC3-923B-42E8064F42A3}"/>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11953BD7-B785-4DF7-BE6C-C75AFFE1947C}"/>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BB7F8F18-7020-46A1-86D5-9F7D6E9D2997}"/>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2CE594DB-24A4-4B37-B45D-B9E09CFC3A58}"/>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A1E33C3E-BEEF-4861-B901-C55E0B0238DE}"/>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E5AE5BD1-8F44-4E8F-895B-ED3B23BC29E8}"/>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39D83164-A5BD-42DF-A9D5-F0B7F2CB713B}"/>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DDFA84A2-D8B7-426C-8223-72D724650258}"/>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706E75D1-A2D7-4C3B-97B1-4CCC349DD4CF}"/>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5C80DFF8-1F2B-4735-979E-BB5B423D5E91}"/>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6BB4DAA3-06AE-454D-9A74-43CB82A4251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AB3CECA5-3F28-45C9-8D28-43A906812189}"/>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DB95BAA2-39EC-49C8-B7D4-48DD618CE563}"/>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B0948EED-9E29-4A02-9EF6-5897DE5C1462}"/>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2A375348-7B9E-4F9F-A9D8-300F8B6C456A}"/>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247C0588-5655-4F9B-9433-41969E48EE7A}"/>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2B755515-29F1-40DA-9ADD-4284A5A33EE6}"/>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EC768BD9-5E88-4400-9F09-39ECD65FDCB6}"/>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308BE68A-75C0-4FC4-96DD-6667D08FE418}"/>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31E9527E-5D18-457D-9E45-4F9CEF3DDBEE}"/>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8B896735-1C12-4CC0-AA77-1389DF415763}"/>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EE045426-4051-403C-BD9F-B84631237B8A}"/>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2045EE25-97D0-4EAE-ACDA-7482CFE986B5}"/>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09F57404-2750-458F-870E-A90461B83FBC}"/>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E4808405-D76F-4FC4-850C-05DFD9F251AB}"/>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E60F25AA-B506-4448-8B04-79B2D8426536}"/>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FD79EEF0-6F3F-48E8-A4E1-A5E2EE9CAD59}"/>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105314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7870407"/>
              </p:ext>
            </p:extLst>
          </p:nvPr>
        </p:nvGraphicFramePr>
        <p:xfrm>
          <a:off x="6260377" y="2412706"/>
          <a:ext cx="6127146" cy="39185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descr="Bar graph"/>
          <p:cNvGraphicFramePr/>
          <p:nvPr>
            <p:extLst>
              <p:ext uri="{D42A27DB-BD31-4B8C-83A1-F6EECF244321}">
                <p14:modId xmlns:p14="http://schemas.microsoft.com/office/powerpoint/2010/main" val="2220893603"/>
              </p:ext>
            </p:extLst>
          </p:nvPr>
        </p:nvGraphicFramePr>
        <p:xfrm>
          <a:off x="109558" y="2412706"/>
          <a:ext cx="6127146" cy="3918543"/>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98613" y="6248400"/>
            <a:ext cx="9207032" cy="507831"/>
          </a:xfrm>
          <a:prstGeom prst="rect">
            <a:avLst/>
          </a:prstGeom>
          <a:noFill/>
        </p:spPr>
        <p:txBody>
          <a:bodyPr wrap="square" rtlCol="0">
            <a:spAutoFit/>
          </a:bodyPr>
          <a:lstStyle/>
          <a:p>
            <a:pPr>
              <a:defRPr/>
            </a:pPr>
            <a:r>
              <a:rPr lang="en-GB" sz="900" dirty="0"/>
              <a:t>Source: 2CV Northern Ireland Tracking Project, Wave 4 May 2019. </a:t>
            </a:r>
            <a:r>
              <a:rPr kumimoji="0" lang="en-GB" sz="900" b="0" i="0" u="none" strike="noStrike" kern="0" cap="none" spc="0" normalizeH="0" baseline="0" noProof="0" dirty="0">
                <a:ln>
                  <a:noFill/>
                </a:ln>
                <a:solidFill>
                  <a:prstClr val="black"/>
                </a:solidFill>
                <a:effectLst/>
                <a:uLnTx/>
                <a:uFillTx/>
              </a:rPr>
              <a:t>B5a: Which of these do you do when buying food for yourself? B5b: Which of these do you do when buying food for your children? B5c: Which of these do you do when buying food for your grandchildren?</a:t>
            </a:r>
            <a:r>
              <a:rPr kumimoji="0" lang="en-GB" sz="900" b="0" i="0" u="none" strike="noStrike" kern="0" cap="none" spc="0" normalizeH="0" noProof="0" dirty="0">
                <a:ln>
                  <a:noFill/>
                </a:ln>
                <a:solidFill>
                  <a:prstClr val="black"/>
                </a:solidFill>
                <a:effectLst/>
                <a:uLnTx/>
                <a:uFillTx/>
              </a:rPr>
              <a:t> </a:t>
            </a:r>
            <a:r>
              <a:rPr kumimoji="0" lang="en-GB" sz="900" b="0" i="0" u="none" strike="noStrike" kern="0" cap="none" spc="0" normalizeH="0" baseline="0" noProof="0" dirty="0">
                <a:ln>
                  <a:noFill/>
                </a:ln>
                <a:solidFill>
                  <a:prstClr val="black"/>
                </a:solidFill>
                <a:effectLst/>
                <a:uLnTx/>
                <a:uFillTx/>
              </a:rPr>
              <a:t>Base: Nat Rep W1 (311), W2 (307), W3 (310);</a:t>
            </a:r>
            <a:r>
              <a:rPr kumimoji="0" lang="en-GB" sz="900" b="0" i="0" u="none" strike="noStrike" kern="0" cap="none" spc="0" normalizeH="0" noProof="0" dirty="0">
                <a:ln>
                  <a:noFill/>
                </a:ln>
                <a:solidFill>
                  <a:prstClr val="black"/>
                </a:solidFill>
                <a:effectLst/>
                <a:uLnTx/>
                <a:uFillTx/>
              </a:rPr>
              <a:t> </a:t>
            </a:r>
            <a:r>
              <a:rPr kumimoji="0" lang="en-GB" sz="900" b="0" i="0" u="none" strike="noStrike" kern="0" cap="none" spc="0" normalizeH="0" baseline="0" noProof="0" dirty="0">
                <a:ln>
                  <a:noFill/>
                </a:ln>
                <a:solidFill>
                  <a:prstClr val="black"/>
                </a:solidFill>
                <a:effectLst/>
                <a:uLnTx/>
                <a:uFillTx/>
              </a:rPr>
              <a:t>those with children W1 (99), W2 (114), W3 (110), W4 (89); those with grandchildren W1 (53), W2 (46), W3 (42), W4 (62)</a:t>
            </a:r>
          </a:p>
        </p:txBody>
      </p:sp>
      <p:sp>
        <p:nvSpPr>
          <p:cNvPr id="43" name="Rectangle 42"/>
          <p:cNvSpPr/>
          <p:nvPr/>
        </p:nvSpPr>
        <p:spPr>
          <a:xfrm>
            <a:off x="124287" y="1182836"/>
            <a:ext cx="11942208" cy="295836"/>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Calibri" panose="020F0502020204030204"/>
                <a:ea typeface="+mn-ea"/>
                <a:cs typeface="+mn-cs"/>
              </a:rPr>
              <a:t>Shopping behaviour around healthy eating</a:t>
            </a:r>
          </a:p>
        </p:txBody>
      </p:sp>
      <p:grpSp>
        <p:nvGrpSpPr>
          <p:cNvPr id="50" name="Group 49">
            <a:extLst>
              <a:ext uri="{C183D7F6-B498-43B3-948B-1728B52AA6E4}">
                <adec:decorative xmlns:adec="http://schemas.microsoft.com/office/drawing/2017/decorative" val="1"/>
              </a:ext>
            </a:extLst>
          </p:cNvPr>
          <p:cNvGrpSpPr/>
          <p:nvPr/>
        </p:nvGrpSpPr>
        <p:grpSpPr>
          <a:xfrm>
            <a:off x="3546755" y="1570275"/>
            <a:ext cx="693046" cy="755286"/>
            <a:chOff x="7344754" y="349083"/>
            <a:chExt cx="1268799" cy="1382746"/>
          </a:xfrm>
        </p:grpSpPr>
        <p:sp>
          <p:nvSpPr>
            <p:cNvPr id="51" name="Freeform 22"/>
            <p:cNvSpPr>
              <a:spLocks/>
            </p:cNvSpPr>
            <p:nvPr/>
          </p:nvSpPr>
          <p:spPr bwMode="auto">
            <a:xfrm>
              <a:off x="7594203" y="349083"/>
              <a:ext cx="326439" cy="326439"/>
            </a:xfrm>
            <a:custGeom>
              <a:avLst/>
              <a:gdLst>
                <a:gd name="T0" fmla="*/ 70 w 141"/>
                <a:gd name="T1" fmla="*/ 140 h 141"/>
                <a:gd name="T2" fmla="*/ 141 w 141"/>
                <a:gd name="T3" fmla="*/ 70 h 141"/>
                <a:gd name="T4" fmla="*/ 70 w 141"/>
                <a:gd name="T5" fmla="*/ 0 h 141"/>
                <a:gd name="T6" fmla="*/ 0 w 141"/>
                <a:gd name="T7" fmla="*/ 70 h 141"/>
                <a:gd name="T8" fmla="*/ 70 w 141"/>
                <a:gd name="T9" fmla="*/ 140 h 141"/>
              </a:gdLst>
              <a:ahLst/>
              <a:cxnLst>
                <a:cxn ang="0">
                  <a:pos x="T0" y="T1"/>
                </a:cxn>
                <a:cxn ang="0">
                  <a:pos x="T2" y="T3"/>
                </a:cxn>
                <a:cxn ang="0">
                  <a:pos x="T4" y="T5"/>
                </a:cxn>
                <a:cxn ang="0">
                  <a:pos x="T6" y="T7"/>
                </a:cxn>
                <a:cxn ang="0">
                  <a:pos x="T8" y="T9"/>
                </a:cxn>
              </a:cxnLst>
              <a:rect l="0" t="0" r="r" b="b"/>
              <a:pathLst>
                <a:path w="141" h="141">
                  <a:moveTo>
                    <a:pt x="70" y="140"/>
                  </a:moveTo>
                  <a:cubicBezTo>
                    <a:pt x="109" y="140"/>
                    <a:pt x="141" y="109"/>
                    <a:pt x="141" y="70"/>
                  </a:cubicBezTo>
                  <a:cubicBezTo>
                    <a:pt x="140" y="31"/>
                    <a:pt x="109" y="0"/>
                    <a:pt x="70" y="0"/>
                  </a:cubicBezTo>
                  <a:cubicBezTo>
                    <a:pt x="31" y="0"/>
                    <a:pt x="0" y="32"/>
                    <a:pt x="0" y="70"/>
                  </a:cubicBezTo>
                  <a:cubicBezTo>
                    <a:pt x="0" y="109"/>
                    <a:pt x="32" y="141"/>
                    <a:pt x="70" y="1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2" name="Freeform 23"/>
            <p:cNvSpPr>
              <a:spLocks/>
            </p:cNvSpPr>
            <p:nvPr/>
          </p:nvSpPr>
          <p:spPr bwMode="auto">
            <a:xfrm>
              <a:off x="8000712" y="349083"/>
              <a:ext cx="326439" cy="326439"/>
            </a:xfrm>
            <a:custGeom>
              <a:avLst/>
              <a:gdLst>
                <a:gd name="T0" fmla="*/ 71 w 141"/>
                <a:gd name="T1" fmla="*/ 140 h 141"/>
                <a:gd name="T2" fmla="*/ 141 w 141"/>
                <a:gd name="T3" fmla="*/ 70 h 141"/>
                <a:gd name="T4" fmla="*/ 70 w 141"/>
                <a:gd name="T5" fmla="*/ 0 h 141"/>
                <a:gd name="T6" fmla="*/ 0 w 141"/>
                <a:gd name="T7" fmla="*/ 70 h 141"/>
                <a:gd name="T8" fmla="*/ 71 w 141"/>
                <a:gd name="T9" fmla="*/ 140 h 141"/>
              </a:gdLst>
              <a:ahLst/>
              <a:cxnLst>
                <a:cxn ang="0">
                  <a:pos x="T0" y="T1"/>
                </a:cxn>
                <a:cxn ang="0">
                  <a:pos x="T2" y="T3"/>
                </a:cxn>
                <a:cxn ang="0">
                  <a:pos x="T4" y="T5"/>
                </a:cxn>
                <a:cxn ang="0">
                  <a:pos x="T6" y="T7"/>
                </a:cxn>
                <a:cxn ang="0">
                  <a:pos x="T8" y="T9"/>
                </a:cxn>
              </a:cxnLst>
              <a:rect l="0" t="0" r="r" b="b"/>
              <a:pathLst>
                <a:path w="141" h="141">
                  <a:moveTo>
                    <a:pt x="71" y="140"/>
                  </a:moveTo>
                  <a:cubicBezTo>
                    <a:pt x="110" y="140"/>
                    <a:pt x="141" y="109"/>
                    <a:pt x="141" y="70"/>
                  </a:cubicBezTo>
                  <a:cubicBezTo>
                    <a:pt x="141" y="31"/>
                    <a:pt x="109" y="0"/>
                    <a:pt x="70" y="0"/>
                  </a:cubicBezTo>
                  <a:cubicBezTo>
                    <a:pt x="31" y="0"/>
                    <a:pt x="0" y="32"/>
                    <a:pt x="0" y="70"/>
                  </a:cubicBezTo>
                  <a:cubicBezTo>
                    <a:pt x="0" y="109"/>
                    <a:pt x="32" y="141"/>
                    <a:pt x="71" y="1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3" name="Freeform 24"/>
            <p:cNvSpPr>
              <a:spLocks/>
            </p:cNvSpPr>
            <p:nvPr/>
          </p:nvSpPr>
          <p:spPr bwMode="auto">
            <a:xfrm>
              <a:off x="7344754" y="727874"/>
              <a:ext cx="1268799" cy="997794"/>
            </a:xfrm>
            <a:custGeom>
              <a:avLst/>
              <a:gdLst>
                <a:gd name="T0" fmla="*/ 540 w 548"/>
                <a:gd name="T1" fmla="*/ 154 h 432"/>
                <a:gd name="T2" fmla="*/ 426 w 548"/>
                <a:gd name="T3" fmla="*/ 8 h 432"/>
                <a:gd name="T4" fmla="*/ 410 w 548"/>
                <a:gd name="T5" fmla="*/ 0 h 432"/>
                <a:gd name="T6" fmla="*/ 99 w 548"/>
                <a:gd name="T7" fmla="*/ 0 h 432"/>
                <a:gd name="T8" fmla="*/ 82 w 548"/>
                <a:gd name="T9" fmla="*/ 11 h 432"/>
                <a:gd name="T10" fmla="*/ 6 w 548"/>
                <a:gd name="T11" fmla="*/ 165 h 432"/>
                <a:gd name="T12" fmla="*/ 18 w 548"/>
                <a:gd name="T13" fmla="*/ 200 h 432"/>
                <a:gd name="T14" fmla="*/ 53 w 548"/>
                <a:gd name="T15" fmla="*/ 188 h 432"/>
                <a:gd name="T16" fmla="*/ 105 w 548"/>
                <a:gd name="T17" fmla="*/ 85 h 432"/>
                <a:gd name="T18" fmla="*/ 116 w 548"/>
                <a:gd name="T19" fmla="*/ 185 h 432"/>
                <a:gd name="T20" fmla="*/ 93 w 548"/>
                <a:gd name="T21" fmla="*/ 394 h 432"/>
                <a:gd name="T22" fmla="*/ 126 w 548"/>
                <a:gd name="T23" fmla="*/ 432 h 432"/>
                <a:gd name="T24" fmla="*/ 160 w 548"/>
                <a:gd name="T25" fmla="*/ 402 h 432"/>
                <a:gd name="T26" fmla="*/ 180 w 548"/>
                <a:gd name="T27" fmla="*/ 271 h 432"/>
                <a:gd name="T28" fmla="*/ 200 w 548"/>
                <a:gd name="T29" fmla="*/ 402 h 432"/>
                <a:gd name="T30" fmla="*/ 234 w 548"/>
                <a:gd name="T31" fmla="*/ 431 h 432"/>
                <a:gd name="T32" fmla="*/ 234 w 548"/>
                <a:gd name="T33" fmla="*/ 431 h 432"/>
                <a:gd name="T34" fmla="*/ 317 w 548"/>
                <a:gd name="T35" fmla="*/ 432 h 432"/>
                <a:gd name="T36" fmla="*/ 341 w 548"/>
                <a:gd name="T37" fmla="*/ 409 h 432"/>
                <a:gd name="T38" fmla="*/ 354 w 548"/>
                <a:gd name="T39" fmla="*/ 265 h 432"/>
                <a:gd name="T40" fmla="*/ 368 w 548"/>
                <a:gd name="T41" fmla="*/ 409 h 432"/>
                <a:gd name="T42" fmla="*/ 391 w 548"/>
                <a:gd name="T43" fmla="*/ 430 h 432"/>
                <a:gd name="T44" fmla="*/ 391 w 548"/>
                <a:gd name="T45" fmla="*/ 430 h 432"/>
                <a:gd name="T46" fmla="*/ 415 w 548"/>
                <a:gd name="T47" fmla="*/ 406 h 432"/>
                <a:gd name="T48" fmla="*/ 410 w 548"/>
                <a:gd name="T49" fmla="*/ 250 h 432"/>
                <a:gd name="T50" fmla="*/ 460 w 548"/>
                <a:gd name="T51" fmla="*/ 250 h 432"/>
                <a:gd name="T52" fmla="*/ 424 w 548"/>
                <a:gd name="T53" fmla="*/ 94 h 432"/>
                <a:gd name="T54" fmla="*/ 504 w 548"/>
                <a:gd name="T55" fmla="*/ 186 h 432"/>
                <a:gd name="T56" fmla="*/ 535 w 548"/>
                <a:gd name="T57" fmla="*/ 188 h 432"/>
                <a:gd name="T58" fmla="*/ 540 w 548"/>
                <a:gd name="T59" fmla="*/ 15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8" h="432">
                  <a:moveTo>
                    <a:pt x="540" y="154"/>
                  </a:moveTo>
                  <a:cubicBezTo>
                    <a:pt x="426" y="8"/>
                    <a:pt x="426" y="8"/>
                    <a:pt x="426" y="8"/>
                  </a:cubicBezTo>
                  <a:cubicBezTo>
                    <a:pt x="423" y="3"/>
                    <a:pt x="417" y="0"/>
                    <a:pt x="410" y="0"/>
                  </a:cubicBezTo>
                  <a:cubicBezTo>
                    <a:pt x="99" y="0"/>
                    <a:pt x="99" y="0"/>
                    <a:pt x="99" y="0"/>
                  </a:cubicBezTo>
                  <a:cubicBezTo>
                    <a:pt x="91" y="0"/>
                    <a:pt x="85" y="4"/>
                    <a:pt x="82" y="11"/>
                  </a:cubicBezTo>
                  <a:cubicBezTo>
                    <a:pt x="6" y="165"/>
                    <a:pt x="6" y="165"/>
                    <a:pt x="6" y="165"/>
                  </a:cubicBezTo>
                  <a:cubicBezTo>
                    <a:pt x="0" y="178"/>
                    <a:pt x="5" y="194"/>
                    <a:pt x="18" y="200"/>
                  </a:cubicBezTo>
                  <a:cubicBezTo>
                    <a:pt x="31" y="206"/>
                    <a:pt x="46" y="201"/>
                    <a:pt x="53" y="188"/>
                  </a:cubicBezTo>
                  <a:cubicBezTo>
                    <a:pt x="105" y="85"/>
                    <a:pt x="105" y="85"/>
                    <a:pt x="105" y="85"/>
                  </a:cubicBezTo>
                  <a:cubicBezTo>
                    <a:pt x="116" y="185"/>
                    <a:pt x="116" y="185"/>
                    <a:pt x="116" y="185"/>
                  </a:cubicBezTo>
                  <a:cubicBezTo>
                    <a:pt x="93" y="394"/>
                    <a:pt x="93" y="394"/>
                    <a:pt x="93" y="394"/>
                  </a:cubicBezTo>
                  <a:cubicBezTo>
                    <a:pt x="90" y="414"/>
                    <a:pt x="106" y="432"/>
                    <a:pt x="126" y="432"/>
                  </a:cubicBezTo>
                  <a:cubicBezTo>
                    <a:pt x="143" y="432"/>
                    <a:pt x="158" y="419"/>
                    <a:pt x="160" y="402"/>
                  </a:cubicBezTo>
                  <a:cubicBezTo>
                    <a:pt x="180" y="271"/>
                    <a:pt x="180" y="271"/>
                    <a:pt x="180" y="271"/>
                  </a:cubicBezTo>
                  <a:cubicBezTo>
                    <a:pt x="200" y="402"/>
                    <a:pt x="200" y="402"/>
                    <a:pt x="200" y="402"/>
                  </a:cubicBezTo>
                  <a:cubicBezTo>
                    <a:pt x="202" y="419"/>
                    <a:pt x="217" y="431"/>
                    <a:pt x="234" y="431"/>
                  </a:cubicBezTo>
                  <a:cubicBezTo>
                    <a:pt x="234" y="431"/>
                    <a:pt x="234" y="431"/>
                    <a:pt x="234" y="431"/>
                  </a:cubicBezTo>
                  <a:cubicBezTo>
                    <a:pt x="254" y="431"/>
                    <a:pt x="304" y="432"/>
                    <a:pt x="317" y="432"/>
                  </a:cubicBezTo>
                  <a:cubicBezTo>
                    <a:pt x="330" y="431"/>
                    <a:pt x="340" y="421"/>
                    <a:pt x="341" y="409"/>
                  </a:cubicBezTo>
                  <a:cubicBezTo>
                    <a:pt x="354" y="265"/>
                    <a:pt x="354" y="265"/>
                    <a:pt x="354" y="265"/>
                  </a:cubicBezTo>
                  <a:cubicBezTo>
                    <a:pt x="368" y="409"/>
                    <a:pt x="368" y="409"/>
                    <a:pt x="368" y="409"/>
                  </a:cubicBezTo>
                  <a:cubicBezTo>
                    <a:pt x="369" y="421"/>
                    <a:pt x="379" y="431"/>
                    <a:pt x="391" y="430"/>
                  </a:cubicBezTo>
                  <a:cubicBezTo>
                    <a:pt x="391" y="430"/>
                    <a:pt x="391" y="430"/>
                    <a:pt x="391" y="430"/>
                  </a:cubicBezTo>
                  <a:cubicBezTo>
                    <a:pt x="405" y="430"/>
                    <a:pt x="415" y="419"/>
                    <a:pt x="415" y="406"/>
                  </a:cubicBezTo>
                  <a:cubicBezTo>
                    <a:pt x="410" y="250"/>
                    <a:pt x="410" y="250"/>
                    <a:pt x="410" y="250"/>
                  </a:cubicBezTo>
                  <a:cubicBezTo>
                    <a:pt x="460" y="250"/>
                    <a:pt x="460" y="250"/>
                    <a:pt x="460" y="250"/>
                  </a:cubicBezTo>
                  <a:cubicBezTo>
                    <a:pt x="424" y="94"/>
                    <a:pt x="424" y="94"/>
                    <a:pt x="424" y="94"/>
                  </a:cubicBezTo>
                  <a:cubicBezTo>
                    <a:pt x="504" y="186"/>
                    <a:pt x="504" y="186"/>
                    <a:pt x="504" y="186"/>
                  </a:cubicBezTo>
                  <a:cubicBezTo>
                    <a:pt x="513" y="194"/>
                    <a:pt x="526" y="195"/>
                    <a:pt x="535" y="188"/>
                  </a:cubicBezTo>
                  <a:cubicBezTo>
                    <a:pt x="546" y="180"/>
                    <a:pt x="548" y="164"/>
                    <a:pt x="540" y="15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4" name="Freeform 29"/>
            <p:cNvSpPr>
              <a:spLocks/>
            </p:cNvSpPr>
            <p:nvPr/>
          </p:nvSpPr>
          <p:spPr bwMode="auto">
            <a:xfrm>
              <a:off x="7874447" y="965005"/>
              <a:ext cx="194016" cy="187857"/>
            </a:xfrm>
            <a:custGeom>
              <a:avLst/>
              <a:gdLst>
                <a:gd name="T0" fmla="*/ 42 w 83"/>
                <a:gd name="T1" fmla="*/ 82 h 82"/>
                <a:gd name="T2" fmla="*/ 82 w 83"/>
                <a:gd name="T3" fmla="*/ 41 h 82"/>
                <a:gd name="T4" fmla="*/ 41 w 83"/>
                <a:gd name="T5" fmla="*/ 0 h 82"/>
                <a:gd name="T6" fmla="*/ 0 w 83"/>
                <a:gd name="T7" fmla="*/ 41 h 82"/>
                <a:gd name="T8" fmla="*/ 42 w 83"/>
                <a:gd name="T9" fmla="*/ 82 h 82"/>
              </a:gdLst>
              <a:ahLst/>
              <a:cxnLst>
                <a:cxn ang="0">
                  <a:pos x="T0" y="T1"/>
                </a:cxn>
                <a:cxn ang="0">
                  <a:pos x="T2" y="T3"/>
                </a:cxn>
                <a:cxn ang="0">
                  <a:pos x="T4" y="T5"/>
                </a:cxn>
                <a:cxn ang="0">
                  <a:pos x="T6" y="T7"/>
                </a:cxn>
                <a:cxn ang="0">
                  <a:pos x="T8" y="T9"/>
                </a:cxn>
              </a:cxnLst>
              <a:rect l="0" t="0" r="r" b="b"/>
              <a:pathLst>
                <a:path w="83" h="82">
                  <a:moveTo>
                    <a:pt x="42" y="82"/>
                  </a:moveTo>
                  <a:cubicBezTo>
                    <a:pt x="64" y="82"/>
                    <a:pt x="83" y="63"/>
                    <a:pt x="82" y="41"/>
                  </a:cubicBezTo>
                  <a:cubicBezTo>
                    <a:pt x="82" y="18"/>
                    <a:pt x="64" y="0"/>
                    <a:pt x="41" y="0"/>
                  </a:cubicBezTo>
                  <a:cubicBezTo>
                    <a:pt x="19" y="0"/>
                    <a:pt x="0" y="18"/>
                    <a:pt x="0" y="41"/>
                  </a:cubicBezTo>
                  <a:cubicBezTo>
                    <a:pt x="1" y="64"/>
                    <a:pt x="19" y="82"/>
                    <a:pt x="42"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5" name="Freeform 30"/>
            <p:cNvSpPr>
              <a:spLocks/>
            </p:cNvSpPr>
            <p:nvPr/>
          </p:nvSpPr>
          <p:spPr bwMode="auto">
            <a:xfrm>
              <a:off x="7695829" y="1199055"/>
              <a:ext cx="551251" cy="532774"/>
            </a:xfrm>
            <a:custGeom>
              <a:avLst/>
              <a:gdLst>
                <a:gd name="T0" fmla="*/ 232 w 237"/>
                <a:gd name="T1" fmla="*/ 85 h 232"/>
                <a:gd name="T2" fmla="*/ 232 w 237"/>
                <a:gd name="T3" fmla="*/ 85 h 232"/>
                <a:gd name="T4" fmla="*/ 231 w 237"/>
                <a:gd name="T5" fmla="*/ 67 h 232"/>
                <a:gd name="T6" fmla="*/ 167 w 237"/>
                <a:gd name="T7" fmla="*/ 6 h 232"/>
                <a:gd name="T8" fmla="*/ 152 w 237"/>
                <a:gd name="T9" fmla="*/ 0 h 232"/>
                <a:gd name="T10" fmla="*/ 118 w 237"/>
                <a:gd name="T11" fmla="*/ 0 h 232"/>
                <a:gd name="T12" fmla="*/ 85 w 237"/>
                <a:gd name="T13" fmla="*/ 0 h 232"/>
                <a:gd name="T14" fmla="*/ 70 w 237"/>
                <a:gd name="T15" fmla="*/ 6 h 232"/>
                <a:gd name="T16" fmla="*/ 6 w 237"/>
                <a:gd name="T17" fmla="*/ 67 h 232"/>
                <a:gd name="T18" fmla="*/ 5 w 237"/>
                <a:gd name="T19" fmla="*/ 85 h 232"/>
                <a:gd name="T20" fmla="*/ 23 w 237"/>
                <a:gd name="T21" fmla="*/ 88 h 232"/>
                <a:gd name="T22" fmla="*/ 71 w 237"/>
                <a:gd name="T23" fmla="*/ 53 h 232"/>
                <a:gd name="T24" fmla="*/ 79 w 237"/>
                <a:gd name="T25" fmla="*/ 110 h 232"/>
                <a:gd name="T26" fmla="*/ 64 w 237"/>
                <a:gd name="T27" fmla="*/ 232 h 232"/>
                <a:gd name="T28" fmla="*/ 104 w 237"/>
                <a:gd name="T29" fmla="*/ 232 h 232"/>
                <a:gd name="T30" fmla="*/ 118 w 237"/>
                <a:gd name="T31" fmla="*/ 151 h 232"/>
                <a:gd name="T32" fmla="*/ 133 w 237"/>
                <a:gd name="T33" fmla="*/ 232 h 232"/>
                <a:gd name="T34" fmla="*/ 173 w 237"/>
                <a:gd name="T35" fmla="*/ 232 h 232"/>
                <a:gd name="T36" fmla="*/ 158 w 237"/>
                <a:gd name="T37" fmla="*/ 110 h 232"/>
                <a:gd name="T38" fmla="*/ 166 w 237"/>
                <a:gd name="T39" fmla="*/ 53 h 232"/>
                <a:gd name="T40" fmla="*/ 214 w 237"/>
                <a:gd name="T41" fmla="*/ 88 h 232"/>
                <a:gd name="T42" fmla="*/ 232 w 237"/>
                <a:gd name="T43" fmla="*/ 8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232">
                  <a:moveTo>
                    <a:pt x="232" y="85"/>
                  </a:moveTo>
                  <a:cubicBezTo>
                    <a:pt x="232" y="85"/>
                    <a:pt x="232" y="85"/>
                    <a:pt x="232" y="85"/>
                  </a:cubicBezTo>
                  <a:cubicBezTo>
                    <a:pt x="237" y="79"/>
                    <a:pt x="236" y="71"/>
                    <a:pt x="231" y="67"/>
                  </a:cubicBezTo>
                  <a:cubicBezTo>
                    <a:pt x="167" y="6"/>
                    <a:pt x="167" y="6"/>
                    <a:pt x="167" y="6"/>
                  </a:cubicBezTo>
                  <a:cubicBezTo>
                    <a:pt x="163" y="2"/>
                    <a:pt x="158" y="0"/>
                    <a:pt x="152" y="0"/>
                  </a:cubicBezTo>
                  <a:cubicBezTo>
                    <a:pt x="118" y="0"/>
                    <a:pt x="118" y="0"/>
                    <a:pt x="118" y="0"/>
                  </a:cubicBezTo>
                  <a:cubicBezTo>
                    <a:pt x="85" y="0"/>
                    <a:pt x="85" y="0"/>
                    <a:pt x="85" y="0"/>
                  </a:cubicBezTo>
                  <a:cubicBezTo>
                    <a:pt x="79" y="0"/>
                    <a:pt x="74" y="2"/>
                    <a:pt x="70" y="6"/>
                  </a:cubicBezTo>
                  <a:cubicBezTo>
                    <a:pt x="6" y="67"/>
                    <a:pt x="6" y="67"/>
                    <a:pt x="6" y="67"/>
                  </a:cubicBezTo>
                  <a:cubicBezTo>
                    <a:pt x="1" y="71"/>
                    <a:pt x="0" y="79"/>
                    <a:pt x="5" y="85"/>
                  </a:cubicBezTo>
                  <a:cubicBezTo>
                    <a:pt x="9" y="91"/>
                    <a:pt x="17" y="92"/>
                    <a:pt x="23" y="88"/>
                  </a:cubicBezTo>
                  <a:cubicBezTo>
                    <a:pt x="71" y="53"/>
                    <a:pt x="71" y="53"/>
                    <a:pt x="71" y="53"/>
                  </a:cubicBezTo>
                  <a:cubicBezTo>
                    <a:pt x="79" y="110"/>
                    <a:pt x="79" y="110"/>
                    <a:pt x="79" y="110"/>
                  </a:cubicBezTo>
                  <a:cubicBezTo>
                    <a:pt x="64" y="232"/>
                    <a:pt x="64" y="232"/>
                    <a:pt x="64" y="232"/>
                  </a:cubicBezTo>
                  <a:cubicBezTo>
                    <a:pt x="104" y="232"/>
                    <a:pt x="104" y="232"/>
                    <a:pt x="104" y="232"/>
                  </a:cubicBezTo>
                  <a:cubicBezTo>
                    <a:pt x="118" y="151"/>
                    <a:pt x="118" y="151"/>
                    <a:pt x="118" y="151"/>
                  </a:cubicBezTo>
                  <a:cubicBezTo>
                    <a:pt x="133" y="232"/>
                    <a:pt x="133" y="232"/>
                    <a:pt x="133" y="232"/>
                  </a:cubicBezTo>
                  <a:cubicBezTo>
                    <a:pt x="173" y="232"/>
                    <a:pt x="173" y="232"/>
                    <a:pt x="173" y="232"/>
                  </a:cubicBezTo>
                  <a:cubicBezTo>
                    <a:pt x="158" y="110"/>
                    <a:pt x="158" y="110"/>
                    <a:pt x="158" y="110"/>
                  </a:cubicBezTo>
                  <a:cubicBezTo>
                    <a:pt x="166" y="53"/>
                    <a:pt x="166" y="53"/>
                    <a:pt x="166" y="53"/>
                  </a:cubicBezTo>
                  <a:cubicBezTo>
                    <a:pt x="214" y="88"/>
                    <a:pt x="214" y="88"/>
                    <a:pt x="214" y="88"/>
                  </a:cubicBezTo>
                  <a:cubicBezTo>
                    <a:pt x="220" y="92"/>
                    <a:pt x="228" y="91"/>
                    <a:pt x="232"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grpSp>
        <p:nvGrpSpPr>
          <p:cNvPr id="56" name="Group 55">
            <a:extLst>
              <a:ext uri="{C183D7F6-B498-43B3-948B-1728B52AA6E4}">
                <adec:decorative xmlns:adec="http://schemas.microsoft.com/office/drawing/2017/decorative" val="1"/>
              </a:ext>
            </a:extLst>
          </p:cNvPr>
          <p:cNvGrpSpPr/>
          <p:nvPr/>
        </p:nvGrpSpPr>
        <p:grpSpPr>
          <a:xfrm>
            <a:off x="8884781" y="1548380"/>
            <a:ext cx="1303881" cy="709908"/>
            <a:chOff x="2993266" y="3527241"/>
            <a:chExt cx="2528361" cy="1376586"/>
          </a:xfrm>
        </p:grpSpPr>
        <p:sp>
          <p:nvSpPr>
            <p:cNvPr id="57" name="Freeform 33"/>
            <p:cNvSpPr>
              <a:spLocks/>
            </p:cNvSpPr>
            <p:nvPr/>
          </p:nvSpPr>
          <p:spPr bwMode="auto">
            <a:xfrm>
              <a:off x="3168802" y="4164719"/>
              <a:ext cx="181698" cy="181698"/>
            </a:xfrm>
            <a:custGeom>
              <a:avLst/>
              <a:gdLst>
                <a:gd name="T0" fmla="*/ 39 w 79"/>
                <a:gd name="T1" fmla="*/ 78 h 79"/>
                <a:gd name="T2" fmla="*/ 78 w 79"/>
                <a:gd name="T3" fmla="*/ 39 h 79"/>
                <a:gd name="T4" fmla="*/ 39 w 79"/>
                <a:gd name="T5" fmla="*/ 0 h 79"/>
                <a:gd name="T6" fmla="*/ 0 w 79"/>
                <a:gd name="T7" fmla="*/ 39 h 79"/>
                <a:gd name="T8" fmla="*/ 39 w 79"/>
                <a:gd name="T9" fmla="*/ 78 h 79"/>
              </a:gdLst>
              <a:ahLst/>
              <a:cxnLst>
                <a:cxn ang="0">
                  <a:pos x="T0" y="T1"/>
                </a:cxn>
                <a:cxn ang="0">
                  <a:pos x="T2" y="T3"/>
                </a:cxn>
                <a:cxn ang="0">
                  <a:pos x="T4" y="T5"/>
                </a:cxn>
                <a:cxn ang="0">
                  <a:pos x="T6" y="T7"/>
                </a:cxn>
                <a:cxn ang="0">
                  <a:pos x="T8" y="T9"/>
                </a:cxn>
              </a:cxnLst>
              <a:rect l="0" t="0" r="r" b="b"/>
              <a:pathLst>
                <a:path w="79" h="79">
                  <a:moveTo>
                    <a:pt x="39" y="78"/>
                  </a:moveTo>
                  <a:cubicBezTo>
                    <a:pt x="61" y="78"/>
                    <a:pt x="79" y="61"/>
                    <a:pt x="78" y="39"/>
                  </a:cubicBezTo>
                  <a:cubicBezTo>
                    <a:pt x="78" y="17"/>
                    <a:pt x="61" y="0"/>
                    <a:pt x="39" y="0"/>
                  </a:cubicBezTo>
                  <a:cubicBezTo>
                    <a:pt x="17" y="0"/>
                    <a:pt x="0" y="17"/>
                    <a:pt x="0" y="39"/>
                  </a:cubicBezTo>
                  <a:cubicBezTo>
                    <a:pt x="0" y="61"/>
                    <a:pt x="17" y="79"/>
                    <a:pt x="39" y="78"/>
                  </a:cubicBezTo>
                </a:path>
              </a:pathLst>
            </a:custGeom>
            <a:solidFill>
              <a:srgbClr val="16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8" name="Freeform 34"/>
            <p:cNvSpPr>
              <a:spLocks/>
            </p:cNvSpPr>
            <p:nvPr/>
          </p:nvSpPr>
          <p:spPr bwMode="auto">
            <a:xfrm>
              <a:off x="2993266" y="4303303"/>
              <a:ext cx="538933" cy="597444"/>
            </a:xfrm>
            <a:custGeom>
              <a:avLst/>
              <a:gdLst>
                <a:gd name="T0" fmla="*/ 152 w 232"/>
                <a:gd name="T1" fmla="*/ 143 h 260"/>
                <a:gd name="T2" fmla="*/ 164 w 232"/>
                <a:gd name="T3" fmla="*/ 239 h 260"/>
                <a:gd name="T4" fmla="*/ 144 w 232"/>
                <a:gd name="T5" fmla="*/ 260 h 260"/>
                <a:gd name="T6" fmla="*/ 126 w 232"/>
                <a:gd name="T7" fmla="*/ 244 h 260"/>
                <a:gd name="T8" fmla="*/ 114 w 232"/>
                <a:gd name="T9" fmla="*/ 182 h 260"/>
                <a:gd name="T10" fmla="*/ 103 w 232"/>
                <a:gd name="T11" fmla="*/ 244 h 260"/>
                <a:gd name="T12" fmla="*/ 84 w 232"/>
                <a:gd name="T13" fmla="*/ 260 h 260"/>
                <a:gd name="T14" fmla="*/ 65 w 232"/>
                <a:gd name="T15" fmla="*/ 239 h 260"/>
                <a:gd name="T16" fmla="*/ 76 w 232"/>
                <a:gd name="T17" fmla="*/ 143 h 260"/>
                <a:gd name="T18" fmla="*/ 69 w 232"/>
                <a:gd name="T19" fmla="*/ 88 h 260"/>
                <a:gd name="T20" fmla="*/ 23 w 232"/>
                <a:gd name="T21" fmla="*/ 121 h 260"/>
                <a:gd name="T22" fmla="*/ 5 w 232"/>
                <a:gd name="T23" fmla="*/ 118 h 260"/>
                <a:gd name="T24" fmla="*/ 6 w 232"/>
                <a:gd name="T25" fmla="*/ 101 h 260"/>
                <a:gd name="T26" fmla="*/ 68 w 232"/>
                <a:gd name="T27" fmla="*/ 42 h 260"/>
                <a:gd name="T28" fmla="*/ 82 w 232"/>
                <a:gd name="T29" fmla="*/ 37 h 260"/>
                <a:gd name="T30" fmla="*/ 114 w 232"/>
                <a:gd name="T31" fmla="*/ 37 h 260"/>
                <a:gd name="T32" fmla="*/ 164 w 232"/>
                <a:gd name="T33" fmla="*/ 37 h 260"/>
                <a:gd name="T34" fmla="*/ 210 w 232"/>
                <a:gd name="T35" fmla="*/ 4 h 260"/>
                <a:gd name="T36" fmla="*/ 228 w 232"/>
                <a:gd name="T37" fmla="*/ 6 h 260"/>
                <a:gd name="T38" fmla="*/ 227 w 232"/>
                <a:gd name="T39" fmla="*/ 24 h 260"/>
                <a:gd name="T40" fmla="*/ 159 w 232"/>
                <a:gd name="T41" fmla="*/ 88 h 260"/>
                <a:gd name="T42" fmla="*/ 152 w 232"/>
                <a:gd name="T43" fmla="*/ 14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260">
                  <a:moveTo>
                    <a:pt x="152" y="143"/>
                  </a:moveTo>
                  <a:cubicBezTo>
                    <a:pt x="164" y="239"/>
                    <a:pt x="164" y="239"/>
                    <a:pt x="164" y="239"/>
                  </a:cubicBezTo>
                  <a:cubicBezTo>
                    <a:pt x="165" y="250"/>
                    <a:pt x="156" y="260"/>
                    <a:pt x="144" y="260"/>
                  </a:cubicBezTo>
                  <a:cubicBezTo>
                    <a:pt x="135" y="260"/>
                    <a:pt x="127" y="254"/>
                    <a:pt x="126" y="244"/>
                  </a:cubicBezTo>
                  <a:cubicBezTo>
                    <a:pt x="114" y="182"/>
                    <a:pt x="114" y="182"/>
                    <a:pt x="114" y="182"/>
                  </a:cubicBezTo>
                  <a:cubicBezTo>
                    <a:pt x="103" y="244"/>
                    <a:pt x="103" y="244"/>
                    <a:pt x="103" y="244"/>
                  </a:cubicBezTo>
                  <a:cubicBezTo>
                    <a:pt x="101" y="254"/>
                    <a:pt x="93" y="260"/>
                    <a:pt x="84" y="260"/>
                  </a:cubicBezTo>
                  <a:cubicBezTo>
                    <a:pt x="72" y="260"/>
                    <a:pt x="63" y="250"/>
                    <a:pt x="65" y="239"/>
                  </a:cubicBezTo>
                  <a:cubicBezTo>
                    <a:pt x="76" y="143"/>
                    <a:pt x="76" y="143"/>
                    <a:pt x="76" y="143"/>
                  </a:cubicBezTo>
                  <a:cubicBezTo>
                    <a:pt x="69" y="88"/>
                    <a:pt x="69" y="88"/>
                    <a:pt x="69" y="88"/>
                  </a:cubicBezTo>
                  <a:cubicBezTo>
                    <a:pt x="23" y="121"/>
                    <a:pt x="23" y="121"/>
                    <a:pt x="23" y="121"/>
                  </a:cubicBezTo>
                  <a:cubicBezTo>
                    <a:pt x="17" y="125"/>
                    <a:pt x="9" y="124"/>
                    <a:pt x="5" y="118"/>
                  </a:cubicBezTo>
                  <a:cubicBezTo>
                    <a:pt x="0" y="113"/>
                    <a:pt x="1" y="105"/>
                    <a:pt x="6" y="101"/>
                  </a:cubicBezTo>
                  <a:cubicBezTo>
                    <a:pt x="68" y="42"/>
                    <a:pt x="68" y="42"/>
                    <a:pt x="68" y="42"/>
                  </a:cubicBezTo>
                  <a:cubicBezTo>
                    <a:pt x="71" y="39"/>
                    <a:pt x="76" y="37"/>
                    <a:pt x="82" y="37"/>
                  </a:cubicBezTo>
                  <a:cubicBezTo>
                    <a:pt x="114" y="37"/>
                    <a:pt x="114" y="37"/>
                    <a:pt x="114" y="37"/>
                  </a:cubicBezTo>
                  <a:cubicBezTo>
                    <a:pt x="164" y="37"/>
                    <a:pt x="164" y="37"/>
                    <a:pt x="164" y="37"/>
                  </a:cubicBezTo>
                  <a:cubicBezTo>
                    <a:pt x="210" y="4"/>
                    <a:pt x="210" y="4"/>
                    <a:pt x="210" y="4"/>
                  </a:cubicBezTo>
                  <a:cubicBezTo>
                    <a:pt x="216" y="0"/>
                    <a:pt x="224" y="1"/>
                    <a:pt x="228" y="6"/>
                  </a:cubicBezTo>
                  <a:cubicBezTo>
                    <a:pt x="232" y="12"/>
                    <a:pt x="232" y="19"/>
                    <a:pt x="227" y="24"/>
                  </a:cubicBezTo>
                  <a:cubicBezTo>
                    <a:pt x="159" y="88"/>
                    <a:pt x="159" y="88"/>
                    <a:pt x="159" y="88"/>
                  </a:cubicBezTo>
                  <a:lnTo>
                    <a:pt x="152" y="143"/>
                  </a:lnTo>
                  <a:close/>
                </a:path>
              </a:pathLst>
            </a:custGeom>
            <a:solidFill>
              <a:srgbClr val="16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59" name="Freeform 37"/>
            <p:cNvSpPr>
              <a:spLocks/>
            </p:cNvSpPr>
            <p:nvPr/>
          </p:nvSpPr>
          <p:spPr bwMode="auto">
            <a:xfrm>
              <a:off x="3405933" y="3909112"/>
              <a:ext cx="828416" cy="994715"/>
            </a:xfrm>
            <a:custGeom>
              <a:avLst/>
              <a:gdLst>
                <a:gd name="T0" fmla="*/ 7 w 357"/>
                <a:gd name="T1" fmla="*/ 164 h 431"/>
                <a:gd name="T2" fmla="*/ 82 w 357"/>
                <a:gd name="T3" fmla="*/ 10 h 431"/>
                <a:gd name="T4" fmla="*/ 100 w 357"/>
                <a:gd name="T5" fmla="*/ 0 h 431"/>
                <a:gd name="T6" fmla="*/ 259 w 357"/>
                <a:gd name="T7" fmla="*/ 0 h 431"/>
                <a:gd name="T8" fmla="*/ 277 w 357"/>
                <a:gd name="T9" fmla="*/ 10 h 431"/>
                <a:gd name="T10" fmla="*/ 351 w 357"/>
                <a:gd name="T11" fmla="*/ 158 h 431"/>
                <a:gd name="T12" fmla="*/ 343 w 357"/>
                <a:gd name="T13" fmla="*/ 191 h 431"/>
                <a:gd name="T14" fmla="*/ 305 w 357"/>
                <a:gd name="T15" fmla="*/ 182 h 431"/>
                <a:gd name="T16" fmla="*/ 254 w 357"/>
                <a:gd name="T17" fmla="*/ 84 h 431"/>
                <a:gd name="T18" fmla="*/ 244 w 357"/>
                <a:gd name="T19" fmla="*/ 184 h 431"/>
                <a:gd name="T20" fmla="*/ 268 w 357"/>
                <a:gd name="T21" fmla="*/ 393 h 431"/>
                <a:gd name="T22" fmla="*/ 235 w 357"/>
                <a:gd name="T23" fmla="*/ 431 h 431"/>
                <a:gd name="T24" fmla="*/ 235 w 357"/>
                <a:gd name="T25" fmla="*/ 431 h 431"/>
                <a:gd name="T26" fmla="*/ 201 w 357"/>
                <a:gd name="T27" fmla="*/ 401 h 431"/>
                <a:gd name="T28" fmla="*/ 180 w 357"/>
                <a:gd name="T29" fmla="*/ 234 h 431"/>
                <a:gd name="T30" fmla="*/ 160 w 357"/>
                <a:gd name="T31" fmla="*/ 401 h 431"/>
                <a:gd name="T32" fmla="*/ 127 w 357"/>
                <a:gd name="T33" fmla="*/ 431 h 431"/>
                <a:gd name="T34" fmla="*/ 93 w 357"/>
                <a:gd name="T35" fmla="*/ 393 h 431"/>
                <a:gd name="T36" fmla="*/ 117 w 357"/>
                <a:gd name="T37" fmla="*/ 184 h 431"/>
                <a:gd name="T38" fmla="*/ 106 w 357"/>
                <a:gd name="T39" fmla="*/ 85 h 431"/>
                <a:gd name="T40" fmla="*/ 53 w 357"/>
                <a:gd name="T41" fmla="*/ 188 h 431"/>
                <a:gd name="T42" fmla="*/ 19 w 357"/>
                <a:gd name="T43" fmla="*/ 199 h 431"/>
                <a:gd name="T44" fmla="*/ 7 w 357"/>
                <a:gd name="T45" fmla="*/ 16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431">
                  <a:moveTo>
                    <a:pt x="7" y="164"/>
                  </a:moveTo>
                  <a:cubicBezTo>
                    <a:pt x="82" y="10"/>
                    <a:pt x="82" y="10"/>
                    <a:pt x="82" y="10"/>
                  </a:cubicBezTo>
                  <a:cubicBezTo>
                    <a:pt x="86" y="4"/>
                    <a:pt x="92" y="0"/>
                    <a:pt x="100" y="0"/>
                  </a:cubicBezTo>
                  <a:cubicBezTo>
                    <a:pt x="259" y="0"/>
                    <a:pt x="259" y="0"/>
                    <a:pt x="259" y="0"/>
                  </a:cubicBezTo>
                  <a:cubicBezTo>
                    <a:pt x="267" y="0"/>
                    <a:pt x="273" y="4"/>
                    <a:pt x="277" y="10"/>
                  </a:cubicBezTo>
                  <a:cubicBezTo>
                    <a:pt x="351" y="158"/>
                    <a:pt x="351" y="158"/>
                    <a:pt x="351" y="158"/>
                  </a:cubicBezTo>
                  <a:cubicBezTo>
                    <a:pt x="357" y="170"/>
                    <a:pt x="354" y="184"/>
                    <a:pt x="343" y="191"/>
                  </a:cubicBezTo>
                  <a:cubicBezTo>
                    <a:pt x="330" y="201"/>
                    <a:pt x="312" y="196"/>
                    <a:pt x="305" y="182"/>
                  </a:cubicBezTo>
                  <a:cubicBezTo>
                    <a:pt x="254" y="84"/>
                    <a:pt x="254" y="84"/>
                    <a:pt x="254" y="84"/>
                  </a:cubicBezTo>
                  <a:cubicBezTo>
                    <a:pt x="244" y="184"/>
                    <a:pt x="244" y="184"/>
                    <a:pt x="244" y="184"/>
                  </a:cubicBezTo>
                  <a:cubicBezTo>
                    <a:pt x="268" y="393"/>
                    <a:pt x="268" y="393"/>
                    <a:pt x="268" y="393"/>
                  </a:cubicBezTo>
                  <a:cubicBezTo>
                    <a:pt x="270" y="413"/>
                    <a:pt x="255" y="431"/>
                    <a:pt x="235" y="431"/>
                  </a:cubicBezTo>
                  <a:cubicBezTo>
                    <a:pt x="235" y="431"/>
                    <a:pt x="235" y="431"/>
                    <a:pt x="235" y="431"/>
                  </a:cubicBezTo>
                  <a:cubicBezTo>
                    <a:pt x="217" y="431"/>
                    <a:pt x="203" y="418"/>
                    <a:pt x="201" y="401"/>
                  </a:cubicBezTo>
                  <a:cubicBezTo>
                    <a:pt x="180" y="234"/>
                    <a:pt x="180" y="234"/>
                    <a:pt x="180" y="234"/>
                  </a:cubicBezTo>
                  <a:cubicBezTo>
                    <a:pt x="160" y="401"/>
                    <a:pt x="160" y="401"/>
                    <a:pt x="160" y="401"/>
                  </a:cubicBezTo>
                  <a:cubicBezTo>
                    <a:pt x="158" y="418"/>
                    <a:pt x="144" y="431"/>
                    <a:pt x="127" y="431"/>
                  </a:cubicBezTo>
                  <a:cubicBezTo>
                    <a:pt x="107" y="431"/>
                    <a:pt x="91" y="413"/>
                    <a:pt x="93" y="393"/>
                  </a:cubicBezTo>
                  <a:cubicBezTo>
                    <a:pt x="117" y="184"/>
                    <a:pt x="117" y="184"/>
                    <a:pt x="117" y="184"/>
                  </a:cubicBezTo>
                  <a:cubicBezTo>
                    <a:pt x="106" y="85"/>
                    <a:pt x="106" y="85"/>
                    <a:pt x="106" y="85"/>
                  </a:cubicBezTo>
                  <a:cubicBezTo>
                    <a:pt x="53" y="188"/>
                    <a:pt x="53" y="188"/>
                    <a:pt x="53" y="188"/>
                  </a:cubicBezTo>
                  <a:cubicBezTo>
                    <a:pt x="47" y="200"/>
                    <a:pt x="32" y="205"/>
                    <a:pt x="19" y="199"/>
                  </a:cubicBezTo>
                  <a:cubicBezTo>
                    <a:pt x="6" y="193"/>
                    <a:pt x="0" y="177"/>
                    <a:pt x="7" y="1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0" name="Freeform 38"/>
            <p:cNvSpPr>
              <a:spLocks/>
            </p:cNvSpPr>
            <p:nvPr/>
          </p:nvSpPr>
          <p:spPr bwMode="auto">
            <a:xfrm>
              <a:off x="3658461" y="3527241"/>
              <a:ext cx="326439" cy="323360"/>
            </a:xfrm>
            <a:custGeom>
              <a:avLst/>
              <a:gdLst>
                <a:gd name="T0" fmla="*/ 140 w 140"/>
                <a:gd name="T1" fmla="*/ 70 h 141"/>
                <a:gd name="T2" fmla="*/ 70 w 140"/>
                <a:gd name="T3" fmla="*/ 141 h 141"/>
                <a:gd name="T4" fmla="*/ 0 w 140"/>
                <a:gd name="T5" fmla="*/ 71 h 141"/>
                <a:gd name="T6" fmla="*/ 70 w 140"/>
                <a:gd name="T7" fmla="*/ 0 h 141"/>
                <a:gd name="T8" fmla="*/ 140 w 140"/>
                <a:gd name="T9" fmla="*/ 70 h 141"/>
              </a:gdLst>
              <a:ahLst/>
              <a:cxnLst>
                <a:cxn ang="0">
                  <a:pos x="T0" y="T1"/>
                </a:cxn>
                <a:cxn ang="0">
                  <a:pos x="T2" y="T3"/>
                </a:cxn>
                <a:cxn ang="0">
                  <a:pos x="T4" y="T5"/>
                </a:cxn>
                <a:cxn ang="0">
                  <a:pos x="T6" y="T7"/>
                </a:cxn>
                <a:cxn ang="0">
                  <a:pos x="T8" y="T9"/>
                </a:cxn>
              </a:cxnLst>
              <a:rect l="0" t="0" r="r" b="b"/>
              <a:pathLst>
                <a:path w="140" h="141">
                  <a:moveTo>
                    <a:pt x="140" y="70"/>
                  </a:moveTo>
                  <a:cubicBezTo>
                    <a:pt x="140" y="109"/>
                    <a:pt x="109" y="141"/>
                    <a:pt x="70" y="141"/>
                  </a:cubicBezTo>
                  <a:cubicBezTo>
                    <a:pt x="31" y="141"/>
                    <a:pt x="0" y="110"/>
                    <a:pt x="0" y="71"/>
                  </a:cubicBezTo>
                  <a:cubicBezTo>
                    <a:pt x="0" y="32"/>
                    <a:pt x="31" y="0"/>
                    <a:pt x="70" y="0"/>
                  </a:cubicBezTo>
                  <a:cubicBezTo>
                    <a:pt x="109" y="0"/>
                    <a:pt x="140" y="31"/>
                    <a:pt x="140" y="7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1" name="Freeform 39"/>
            <p:cNvSpPr>
              <a:spLocks/>
            </p:cNvSpPr>
            <p:nvPr/>
          </p:nvSpPr>
          <p:spPr bwMode="auto">
            <a:xfrm>
              <a:off x="4397568" y="3527241"/>
              <a:ext cx="329519" cy="323360"/>
            </a:xfrm>
            <a:custGeom>
              <a:avLst/>
              <a:gdLst>
                <a:gd name="T0" fmla="*/ 141 w 141"/>
                <a:gd name="T1" fmla="*/ 70 h 141"/>
                <a:gd name="T2" fmla="*/ 71 w 141"/>
                <a:gd name="T3" fmla="*/ 141 h 141"/>
                <a:gd name="T4" fmla="*/ 1 w 141"/>
                <a:gd name="T5" fmla="*/ 71 h 141"/>
                <a:gd name="T6" fmla="*/ 71 w 141"/>
                <a:gd name="T7" fmla="*/ 0 h 141"/>
                <a:gd name="T8" fmla="*/ 141 w 141"/>
                <a:gd name="T9" fmla="*/ 70 h 141"/>
              </a:gdLst>
              <a:ahLst/>
              <a:cxnLst>
                <a:cxn ang="0">
                  <a:pos x="T0" y="T1"/>
                </a:cxn>
                <a:cxn ang="0">
                  <a:pos x="T2" y="T3"/>
                </a:cxn>
                <a:cxn ang="0">
                  <a:pos x="T4" y="T5"/>
                </a:cxn>
                <a:cxn ang="0">
                  <a:pos x="T6" y="T7"/>
                </a:cxn>
                <a:cxn ang="0">
                  <a:pos x="T8" y="T9"/>
                </a:cxn>
              </a:cxnLst>
              <a:rect l="0" t="0" r="r" b="b"/>
              <a:pathLst>
                <a:path w="141" h="141">
                  <a:moveTo>
                    <a:pt x="141" y="70"/>
                  </a:moveTo>
                  <a:cubicBezTo>
                    <a:pt x="141" y="109"/>
                    <a:pt x="110" y="141"/>
                    <a:pt x="71" y="141"/>
                  </a:cubicBezTo>
                  <a:cubicBezTo>
                    <a:pt x="32" y="141"/>
                    <a:pt x="1" y="110"/>
                    <a:pt x="1" y="71"/>
                  </a:cubicBezTo>
                  <a:cubicBezTo>
                    <a:pt x="0" y="32"/>
                    <a:pt x="32" y="0"/>
                    <a:pt x="71" y="0"/>
                  </a:cubicBezTo>
                  <a:cubicBezTo>
                    <a:pt x="109" y="0"/>
                    <a:pt x="141" y="31"/>
                    <a:pt x="141" y="7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2" name="Freeform 40"/>
            <p:cNvSpPr>
              <a:spLocks/>
            </p:cNvSpPr>
            <p:nvPr/>
          </p:nvSpPr>
          <p:spPr bwMode="auto">
            <a:xfrm>
              <a:off x="4111163" y="3909112"/>
              <a:ext cx="902327" cy="991634"/>
            </a:xfrm>
            <a:custGeom>
              <a:avLst/>
              <a:gdLst>
                <a:gd name="T0" fmla="*/ 9 w 389"/>
                <a:gd name="T1" fmla="*/ 155 h 430"/>
                <a:gd name="T2" fmla="*/ 121 w 389"/>
                <a:gd name="T3" fmla="*/ 8 h 430"/>
                <a:gd name="T4" fmla="*/ 137 w 389"/>
                <a:gd name="T5" fmla="*/ 0 h 430"/>
                <a:gd name="T6" fmla="*/ 251 w 389"/>
                <a:gd name="T7" fmla="*/ 0 h 430"/>
                <a:gd name="T8" fmla="*/ 268 w 389"/>
                <a:gd name="T9" fmla="*/ 8 h 430"/>
                <a:gd name="T10" fmla="*/ 381 w 389"/>
                <a:gd name="T11" fmla="*/ 153 h 430"/>
                <a:gd name="T12" fmla="*/ 377 w 389"/>
                <a:gd name="T13" fmla="*/ 187 h 430"/>
                <a:gd name="T14" fmla="*/ 345 w 389"/>
                <a:gd name="T15" fmla="*/ 186 h 430"/>
                <a:gd name="T16" fmla="*/ 265 w 389"/>
                <a:gd name="T17" fmla="*/ 93 h 430"/>
                <a:gd name="T18" fmla="*/ 301 w 389"/>
                <a:gd name="T19" fmla="*/ 249 h 430"/>
                <a:gd name="T20" fmla="*/ 251 w 389"/>
                <a:gd name="T21" fmla="*/ 249 h 430"/>
                <a:gd name="T22" fmla="*/ 256 w 389"/>
                <a:gd name="T23" fmla="*/ 405 h 430"/>
                <a:gd name="T24" fmla="*/ 233 w 389"/>
                <a:gd name="T25" fmla="*/ 430 h 430"/>
                <a:gd name="T26" fmla="*/ 233 w 389"/>
                <a:gd name="T27" fmla="*/ 430 h 430"/>
                <a:gd name="T28" fmla="*/ 209 w 389"/>
                <a:gd name="T29" fmla="*/ 408 h 430"/>
                <a:gd name="T30" fmla="*/ 195 w 389"/>
                <a:gd name="T31" fmla="*/ 265 h 430"/>
                <a:gd name="T32" fmla="*/ 182 w 389"/>
                <a:gd name="T33" fmla="*/ 409 h 430"/>
                <a:gd name="T34" fmla="*/ 159 w 389"/>
                <a:gd name="T35" fmla="*/ 430 h 430"/>
                <a:gd name="T36" fmla="*/ 135 w 389"/>
                <a:gd name="T37" fmla="*/ 406 h 430"/>
                <a:gd name="T38" fmla="*/ 139 w 389"/>
                <a:gd name="T39" fmla="*/ 249 h 430"/>
                <a:gd name="T40" fmla="*/ 89 w 389"/>
                <a:gd name="T41" fmla="*/ 250 h 430"/>
                <a:gd name="T42" fmla="*/ 124 w 389"/>
                <a:gd name="T43" fmla="*/ 94 h 430"/>
                <a:gd name="T44" fmla="*/ 44 w 389"/>
                <a:gd name="T45" fmla="*/ 187 h 430"/>
                <a:gd name="T46" fmla="*/ 13 w 389"/>
                <a:gd name="T47" fmla="*/ 188 h 430"/>
                <a:gd name="T48" fmla="*/ 13 w 389"/>
                <a:gd name="T49" fmla="*/ 188 h 430"/>
                <a:gd name="T50" fmla="*/ 9 w 389"/>
                <a:gd name="T51" fmla="*/ 15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430">
                  <a:moveTo>
                    <a:pt x="9" y="155"/>
                  </a:moveTo>
                  <a:cubicBezTo>
                    <a:pt x="121" y="8"/>
                    <a:pt x="121" y="8"/>
                    <a:pt x="121" y="8"/>
                  </a:cubicBezTo>
                  <a:cubicBezTo>
                    <a:pt x="125" y="3"/>
                    <a:pt x="131" y="0"/>
                    <a:pt x="137" y="0"/>
                  </a:cubicBezTo>
                  <a:cubicBezTo>
                    <a:pt x="251" y="0"/>
                    <a:pt x="251" y="0"/>
                    <a:pt x="251" y="0"/>
                  </a:cubicBezTo>
                  <a:cubicBezTo>
                    <a:pt x="258" y="0"/>
                    <a:pt x="264" y="3"/>
                    <a:pt x="268" y="8"/>
                  </a:cubicBezTo>
                  <a:cubicBezTo>
                    <a:pt x="381" y="153"/>
                    <a:pt x="381" y="153"/>
                    <a:pt x="381" y="153"/>
                  </a:cubicBezTo>
                  <a:cubicBezTo>
                    <a:pt x="389" y="164"/>
                    <a:pt x="387" y="179"/>
                    <a:pt x="377" y="187"/>
                  </a:cubicBezTo>
                  <a:cubicBezTo>
                    <a:pt x="367" y="194"/>
                    <a:pt x="354" y="194"/>
                    <a:pt x="345" y="186"/>
                  </a:cubicBezTo>
                  <a:cubicBezTo>
                    <a:pt x="265" y="93"/>
                    <a:pt x="265" y="93"/>
                    <a:pt x="265" y="93"/>
                  </a:cubicBezTo>
                  <a:cubicBezTo>
                    <a:pt x="301" y="249"/>
                    <a:pt x="301" y="249"/>
                    <a:pt x="301" y="249"/>
                  </a:cubicBezTo>
                  <a:cubicBezTo>
                    <a:pt x="251" y="249"/>
                    <a:pt x="251" y="249"/>
                    <a:pt x="251" y="249"/>
                  </a:cubicBezTo>
                  <a:cubicBezTo>
                    <a:pt x="256" y="405"/>
                    <a:pt x="256" y="405"/>
                    <a:pt x="256" y="405"/>
                  </a:cubicBezTo>
                  <a:cubicBezTo>
                    <a:pt x="257" y="419"/>
                    <a:pt x="246" y="430"/>
                    <a:pt x="233" y="430"/>
                  </a:cubicBezTo>
                  <a:cubicBezTo>
                    <a:pt x="233" y="430"/>
                    <a:pt x="233" y="430"/>
                    <a:pt x="233" y="430"/>
                  </a:cubicBezTo>
                  <a:cubicBezTo>
                    <a:pt x="220" y="430"/>
                    <a:pt x="210" y="421"/>
                    <a:pt x="209" y="408"/>
                  </a:cubicBezTo>
                  <a:cubicBezTo>
                    <a:pt x="195" y="265"/>
                    <a:pt x="195" y="265"/>
                    <a:pt x="195" y="265"/>
                  </a:cubicBezTo>
                  <a:cubicBezTo>
                    <a:pt x="182" y="409"/>
                    <a:pt x="182" y="409"/>
                    <a:pt x="182" y="409"/>
                  </a:cubicBezTo>
                  <a:cubicBezTo>
                    <a:pt x="181" y="421"/>
                    <a:pt x="171" y="430"/>
                    <a:pt x="159" y="430"/>
                  </a:cubicBezTo>
                  <a:cubicBezTo>
                    <a:pt x="145" y="430"/>
                    <a:pt x="134" y="419"/>
                    <a:pt x="135" y="406"/>
                  </a:cubicBezTo>
                  <a:cubicBezTo>
                    <a:pt x="139" y="249"/>
                    <a:pt x="139" y="249"/>
                    <a:pt x="139" y="249"/>
                  </a:cubicBezTo>
                  <a:cubicBezTo>
                    <a:pt x="89" y="250"/>
                    <a:pt x="89" y="250"/>
                    <a:pt x="89" y="250"/>
                  </a:cubicBezTo>
                  <a:cubicBezTo>
                    <a:pt x="124" y="94"/>
                    <a:pt x="124" y="94"/>
                    <a:pt x="124" y="94"/>
                  </a:cubicBezTo>
                  <a:cubicBezTo>
                    <a:pt x="44" y="187"/>
                    <a:pt x="44" y="187"/>
                    <a:pt x="44" y="187"/>
                  </a:cubicBezTo>
                  <a:cubicBezTo>
                    <a:pt x="36" y="195"/>
                    <a:pt x="23" y="196"/>
                    <a:pt x="13" y="188"/>
                  </a:cubicBezTo>
                  <a:cubicBezTo>
                    <a:pt x="13" y="188"/>
                    <a:pt x="13" y="188"/>
                    <a:pt x="13" y="188"/>
                  </a:cubicBezTo>
                  <a:cubicBezTo>
                    <a:pt x="3" y="180"/>
                    <a:pt x="0" y="165"/>
                    <a:pt x="9" y="15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3" name="Freeform 47"/>
            <p:cNvSpPr>
              <a:spLocks/>
            </p:cNvSpPr>
            <p:nvPr/>
          </p:nvSpPr>
          <p:spPr bwMode="auto">
            <a:xfrm>
              <a:off x="4927261" y="4284825"/>
              <a:ext cx="594366" cy="615922"/>
            </a:xfrm>
            <a:custGeom>
              <a:avLst/>
              <a:gdLst>
                <a:gd name="T0" fmla="*/ 0 w 257"/>
                <a:gd name="T1" fmla="*/ 0 h 267"/>
                <a:gd name="T2" fmla="*/ 87 w 257"/>
                <a:gd name="T3" fmla="*/ 45 h 267"/>
                <a:gd name="T4" fmla="*/ 156 w 257"/>
                <a:gd name="T5" fmla="*/ 45 h 267"/>
                <a:gd name="T6" fmla="*/ 165 w 257"/>
                <a:gd name="T7" fmla="*/ 47 h 267"/>
                <a:gd name="T8" fmla="*/ 248 w 257"/>
                <a:gd name="T9" fmla="*/ 89 h 267"/>
                <a:gd name="T10" fmla="*/ 251 w 257"/>
                <a:gd name="T11" fmla="*/ 112 h 267"/>
                <a:gd name="T12" fmla="*/ 231 w 257"/>
                <a:gd name="T13" fmla="*/ 115 h 267"/>
                <a:gd name="T14" fmla="*/ 165 w 257"/>
                <a:gd name="T15" fmla="*/ 92 h 267"/>
                <a:gd name="T16" fmla="*/ 191 w 257"/>
                <a:gd name="T17" fmla="*/ 189 h 267"/>
                <a:gd name="T18" fmla="*/ 163 w 257"/>
                <a:gd name="T19" fmla="*/ 189 h 267"/>
                <a:gd name="T20" fmla="*/ 161 w 257"/>
                <a:gd name="T21" fmla="*/ 252 h 267"/>
                <a:gd name="T22" fmla="*/ 146 w 257"/>
                <a:gd name="T23" fmla="*/ 267 h 267"/>
                <a:gd name="T24" fmla="*/ 146 w 257"/>
                <a:gd name="T25" fmla="*/ 267 h 267"/>
                <a:gd name="T26" fmla="*/ 131 w 257"/>
                <a:gd name="T27" fmla="*/ 253 h 267"/>
                <a:gd name="T28" fmla="*/ 125 w 257"/>
                <a:gd name="T29" fmla="*/ 190 h 267"/>
                <a:gd name="T30" fmla="*/ 118 w 257"/>
                <a:gd name="T31" fmla="*/ 254 h 267"/>
                <a:gd name="T32" fmla="*/ 103 w 257"/>
                <a:gd name="T33" fmla="*/ 267 h 267"/>
                <a:gd name="T34" fmla="*/ 88 w 257"/>
                <a:gd name="T35" fmla="*/ 252 h 267"/>
                <a:gd name="T36" fmla="*/ 87 w 257"/>
                <a:gd name="T37" fmla="*/ 189 h 267"/>
                <a:gd name="T38" fmla="*/ 59 w 257"/>
                <a:gd name="T39" fmla="*/ 189 h 267"/>
                <a:gd name="T40" fmla="*/ 84 w 257"/>
                <a:gd name="T41" fmla="*/ 92 h 267"/>
                <a:gd name="T42" fmla="*/ 0 w 257"/>
                <a:gd name="T43" fmla="*/ 27 h 267"/>
                <a:gd name="T44" fmla="*/ 0 w 257"/>
                <a:gd name="T4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 h="267">
                  <a:moveTo>
                    <a:pt x="0" y="0"/>
                  </a:moveTo>
                  <a:cubicBezTo>
                    <a:pt x="87" y="45"/>
                    <a:pt x="87" y="45"/>
                    <a:pt x="87" y="45"/>
                  </a:cubicBezTo>
                  <a:cubicBezTo>
                    <a:pt x="156" y="45"/>
                    <a:pt x="156" y="45"/>
                    <a:pt x="156" y="45"/>
                  </a:cubicBezTo>
                  <a:cubicBezTo>
                    <a:pt x="159" y="45"/>
                    <a:pt x="162" y="45"/>
                    <a:pt x="165" y="47"/>
                  </a:cubicBezTo>
                  <a:cubicBezTo>
                    <a:pt x="248" y="89"/>
                    <a:pt x="248" y="89"/>
                    <a:pt x="248" y="89"/>
                  </a:cubicBezTo>
                  <a:cubicBezTo>
                    <a:pt x="256" y="94"/>
                    <a:pt x="257" y="105"/>
                    <a:pt x="251" y="112"/>
                  </a:cubicBezTo>
                  <a:cubicBezTo>
                    <a:pt x="246" y="117"/>
                    <a:pt x="238" y="117"/>
                    <a:pt x="231" y="115"/>
                  </a:cubicBezTo>
                  <a:cubicBezTo>
                    <a:pt x="165" y="92"/>
                    <a:pt x="165" y="92"/>
                    <a:pt x="165" y="92"/>
                  </a:cubicBezTo>
                  <a:cubicBezTo>
                    <a:pt x="191" y="189"/>
                    <a:pt x="191" y="189"/>
                    <a:pt x="191" y="189"/>
                  </a:cubicBezTo>
                  <a:cubicBezTo>
                    <a:pt x="163" y="189"/>
                    <a:pt x="163" y="189"/>
                    <a:pt x="163" y="189"/>
                  </a:cubicBezTo>
                  <a:cubicBezTo>
                    <a:pt x="161" y="252"/>
                    <a:pt x="161" y="252"/>
                    <a:pt x="161" y="252"/>
                  </a:cubicBezTo>
                  <a:cubicBezTo>
                    <a:pt x="161" y="260"/>
                    <a:pt x="154" y="267"/>
                    <a:pt x="146" y="267"/>
                  </a:cubicBezTo>
                  <a:cubicBezTo>
                    <a:pt x="146" y="267"/>
                    <a:pt x="146" y="267"/>
                    <a:pt x="146" y="267"/>
                  </a:cubicBezTo>
                  <a:cubicBezTo>
                    <a:pt x="139" y="267"/>
                    <a:pt x="132" y="261"/>
                    <a:pt x="131" y="253"/>
                  </a:cubicBezTo>
                  <a:cubicBezTo>
                    <a:pt x="125" y="190"/>
                    <a:pt x="125" y="190"/>
                    <a:pt x="125" y="190"/>
                  </a:cubicBezTo>
                  <a:cubicBezTo>
                    <a:pt x="118" y="254"/>
                    <a:pt x="118" y="254"/>
                    <a:pt x="118" y="254"/>
                  </a:cubicBezTo>
                  <a:cubicBezTo>
                    <a:pt x="118" y="261"/>
                    <a:pt x="111" y="267"/>
                    <a:pt x="103" y="267"/>
                  </a:cubicBezTo>
                  <a:cubicBezTo>
                    <a:pt x="95" y="267"/>
                    <a:pt x="89" y="260"/>
                    <a:pt x="88" y="252"/>
                  </a:cubicBezTo>
                  <a:cubicBezTo>
                    <a:pt x="87" y="189"/>
                    <a:pt x="87" y="189"/>
                    <a:pt x="87" y="189"/>
                  </a:cubicBezTo>
                  <a:cubicBezTo>
                    <a:pt x="59" y="189"/>
                    <a:pt x="59" y="189"/>
                    <a:pt x="59" y="189"/>
                  </a:cubicBezTo>
                  <a:cubicBezTo>
                    <a:pt x="84" y="92"/>
                    <a:pt x="84" y="92"/>
                    <a:pt x="84" y="92"/>
                  </a:cubicBezTo>
                  <a:cubicBezTo>
                    <a:pt x="0" y="27"/>
                    <a:pt x="0" y="27"/>
                    <a:pt x="0" y="2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64" name="Freeform 48"/>
            <p:cNvSpPr>
              <a:spLocks/>
            </p:cNvSpPr>
            <p:nvPr/>
          </p:nvSpPr>
          <p:spPr bwMode="auto">
            <a:xfrm>
              <a:off x="5108957" y="4170878"/>
              <a:ext cx="184777" cy="181698"/>
            </a:xfrm>
            <a:custGeom>
              <a:avLst/>
              <a:gdLst>
                <a:gd name="T0" fmla="*/ 39 w 79"/>
                <a:gd name="T1" fmla="*/ 79 h 79"/>
                <a:gd name="T2" fmla="*/ 79 w 79"/>
                <a:gd name="T3" fmla="*/ 40 h 79"/>
                <a:gd name="T4" fmla="*/ 39 w 79"/>
                <a:gd name="T5" fmla="*/ 0 h 79"/>
                <a:gd name="T6" fmla="*/ 0 w 79"/>
                <a:gd name="T7" fmla="*/ 40 h 79"/>
                <a:gd name="T8" fmla="*/ 39 w 79"/>
                <a:gd name="T9" fmla="*/ 79 h 79"/>
              </a:gdLst>
              <a:ahLst/>
              <a:cxnLst>
                <a:cxn ang="0">
                  <a:pos x="T0" y="T1"/>
                </a:cxn>
                <a:cxn ang="0">
                  <a:pos x="T2" y="T3"/>
                </a:cxn>
                <a:cxn ang="0">
                  <a:pos x="T4" y="T5"/>
                </a:cxn>
                <a:cxn ang="0">
                  <a:pos x="T6" y="T7"/>
                </a:cxn>
                <a:cxn ang="0">
                  <a:pos x="T8" y="T9"/>
                </a:cxn>
              </a:cxnLst>
              <a:rect l="0" t="0" r="r" b="b"/>
              <a:pathLst>
                <a:path w="79" h="79">
                  <a:moveTo>
                    <a:pt x="39" y="79"/>
                  </a:moveTo>
                  <a:cubicBezTo>
                    <a:pt x="61" y="79"/>
                    <a:pt x="79" y="61"/>
                    <a:pt x="79" y="40"/>
                  </a:cubicBezTo>
                  <a:cubicBezTo>
                    <a:pt x="79" y="18"/>
                    <a:pt x="61" y="0"/>
                    <a:pt x="39" y="0"/>
                  </a:cubicBezTo>
                  <a:cubicBezTo>
                    <a:pt x="17" y="0"/>
                    <a:pt x="0" y="18"/>
                    <a:pt x="0" y="40"/>
                  </a:cubicBezTo>
                  <a:cubicBezTo>
                    <a:pt x="0" y="62"/>
                    <a:pt x="18" y="79"/>
                    <a:pt x="39" y="79"/>
                  </a:cubicBezTo>
                </a:path>
              </a:pathLst>
            </a:custGeom>
            <a:solidFill>
              <a:srgbClr val="16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grpSp>
      <p:sp>
        <p:nvSpPr>
          <p:cNvPr id="66" name="TextBox 65"/>
          <p:cNvSpPr txBox="1"/>
          <p:nvPr/>
        </p:nvSpPr>
        <p:spPr>
          <a:xfrm>
            <a:off x="3067142" y="2341046"/>
            <a:ext cx="1669267"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rPr>
              <a:t>(For my children)</a:t>
            </a:r>
          </a:p>
        </p:txBody>
      </p:sp>
      <p:sp>
        <p:nvSpPr>
          <p:cNvPr id="67" name="TextBox 66"/>
          <p:cNvSpPr txBox="1"/>
          <p:nvPr/>
        </p:nvSpPr>
        <p:spPr>
          <a:xfrm>
            <a:off x="8519788" y="2341046"/>
            <a:ext cx="222744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rPr>
              <a:t>(For my grandchildren)</a:t>
            </a:r>
          </a:p>
        </p:txBody>
      </p:sp>
      <p:sp>
        <p:nvSpPr>
          <p:cNvPr id="68" name="TextBox 67"/>
          <p:cNvSpPr txBox="1"/>
          <p:nvPr/>
        </p:nvSpPr>
        <p:spPr>
          <a:xfrm>
            <a:off x="249510" y="1531460"/>
            <a:ext cx="251905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rPr>
              <a:t>I look at the traffic light labels for… </a:t>
            </a:r>
          </a:p>
        </p:txBody>
      </p:sp>
      <p:sp>
        <p:nvSpPr>
          <p:cNvPr id="69" name="TextBox 68"/>
          <p:cNvSpPr txBox="1"/>
          <p:nvPr/>
        </p:nvSpPr>
        <p:spPr>
          <a:xfrm>
            <a:off x="10133217" y="1794247"/>
            <a:ext cx="1409079" cy="5770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srgbClr val="FF0000"/>
                </a:solidFill>
                <a:effectLst/>
                <a:uLnTx/>
                <a:uFillTx/>
              </a:rPr>
              <a:t>Caution: Low base for grandparents (n=</a:t>
            </a:r>
            <a:r>
              <a:rPr lang="en-GB" sz="1050" i="1" kern="0" dirty="0">
                <a:solidFill>
                  <a:srgbClr val="FF0000"/>
                </a:solidFill>
              </a:rPr>
              <a:t>62</a:t>
            </a:r>
            <a:r>
              <a:rPr kumimoji="0" lang="en-GB" sz="1050" b="0" i="1" u="none" strike="noStrike" kern="0" cap="none" spc="0" normalizeH="0" baseline="0" noProof="0" dirty="0">
                <a:ln>
                  <a:noFill/>
                </a:ln>
                <a:solidFill>
                  <a:srgbClr val="FF0000"/>
                </a:solidFill>
                <a:effectLst/>
                <a:uLnTx/>
                <a:uFillTx/>
              </a:rPr>
              <a:t> W4, c45/ wave)</a:t>
            </a:r>
          </a:p>
        </p:txBody>
      </p:sp>
      <p:sp>
        <p:nvSpPr>
          <p:cNvPr id="72" name="Up Arrow 71">
            <a:extLst>
              <a:ext uri="{C183D7F6-B498-43B3-948B-1728B52AA6E4}">
                <adec:decorative xmlns:adec="http://schemas.microsoft.com/office/drawing/2017/decorative" val="1"/>
              </a:ext>
            </a:extLst>
          </p:cNvPr>
          <p:cNvSpPr/>
          <p:nvPr/>
        </p:nvSpPr>
        <p:spPr>
          <a:xfrm>
            <a:off x="5480860" y="3285000"/>
            <a:ext cx="144000" cy="144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3" name="Up Arrow 72">
            <a:extLst>
              <a:ext uri="{C183D7F6-B498-43B3-948B-1728B52AA6E4}">
                <adec:decorative xmlns:adec="http://schemas.microsoft.com/office/drawing/2017/decorative" val="1"/>
              </a:ext>
            </a:extLst>
          </p:cNvPr>
          <p:cNvSpPr/>
          <p:nvPr/>
        </p:nvSpPr>
        <p:spPr>
          <a:xfrm>
            <a:off x="9469380" y="6418557"/>
            <a:ext cx="199823" cy="20215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sp>
        <p:nvSpPr>
          <p:cNvPr id="74" name="TextBox 73"/>
          <p:cNvSpPr txBox="1"/>
          <p:nvPr/>
        </p:nvSpPr>
        <p:spPr>
          <a:xfrm>
            <a:off x="9503150" y="6294566"/>
            <a:ext cx="2399610" cy="461665"/>
          </a:xfrm>
          <a:prstGeom prst="rect">
            <a:avLst/>
          </a:prstGeom>
          <a:noFill/>
        </p:spPr>
        <p:txBody>
          <a:bodyPr wrap="square" rtlCol="0">
            <a:spAutoFit/>
          </a:bodyPr>
          <a:lstStyle/>
          <a:p>
            <a:pPr algn="r"/>
            <a:r>
              <a:rPr lang="en-GB" sz="1200" dirty="0"/>
              <a:t>Significant increase/ decrease versus previous wave</a:t>
            </a:r>
          </a:p>
        </p:txBody>
      </p:sp>
      <p:sp>
        <p:nvSpPr>
          <p:cNvPr id="4" name="Title 3"/>
          <p:cNvSpPr>
            <a:spLocks noGrp="1"/>
          </p:cNvSpPr>
          <p:nvPr>
            <p:ph type="title"/>
          </p:nvPr>
        </p:nvSpPr>
        <p:spPr>
          <a:xfrm>
            <a:off x="367060" y="331527"/>
            <a:ext cx="10515600" cy="757130"/>
          </a:xfrm>
          <a:noFill/>
        </p:spPr>
        <p:txBody>
          <a:bodyPr/>
          <a:lstStyle/>
          <a:p>
            <a:r>
              <a:rPr lang="en-GB" dirty="0"/>
              <a:t>Sugar and Salt are key nutrients both parents and grandparents consult when looking at traffic light labels</a:t>
            </a:r>
          </a:p>
        </p:txBody>
      </p:sp>
      <p:sp>
        <p:nvSpPr>
          <p:cNvPr id="75" name="Up Arrow 72">
            <a:extLst>
              <a:ext uri="{FF2B5EF4-FFF2-40B4-BE49-F238E27FC236}">
                <a16:creationId xmlns:a16="http://schemas.microsoft.com/office/drawing/2014/main" id="{648ECD23-1E14-44F2-8AB3-223BC876AFEA}"/>
              </a:ext>
              <a:ext uri="{C183D7F6-B498-43B3-948B-1728B52AA6E4}">
                <adec:decorative xmlns:adec="http://schemas.microsoft.com/office/drawing/2017/decorative" val="1"/>
              </a:ext>
            </a:extLst>
          </p:cNvPr>
          <p:cNvSpPr/>
          <p:nvPr/>
        </p:nvSpPr>
        <p:spPr>
          <a:xfrm flipV="1">
            <a:off x="9707232" y="6418557"/>
            <a:ext cx="199823" cy="202158"/>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grpSp>
        <p:nvGrpSpPr>
          <p:cNvPr id="32" name="Group 31">
            <a:extLst>
              <a:ext uri="{FF2B5EF4-FFF2-40B4-BE49-F238E27FC236}">
                <a16:creationId xmlns:a16="http://schemas.microsoft.com/office/drawing/2014/main" id="{B09A3E0D-1252-499F-8347-B33C2BA1F42F}"/>
              </a:ext>
              <a:ext uri="{C183D7F6-B498-43B3-948B-1728B52AA6E4}">
                <adec:decorative xmlns:adec="http://schemas.microsoft.com/office/drawing/2017/decorative" val="1"/>
              </a:ext>
            </a:extLst>
          </p:cNvPr>
          <p:cNvGrpSpPr/>
          <p:nvPr/>
        </p:nvGrpSpPr>
        <p:grpSpPr>
          <a:xfrm>
            <a:off x="11192568" y="337728"/>
            <a:ext cx="640325" cy="522370"/>
            <a:chOff x="11080509" y="269721"/>
            <a:chExt cx="821264" cy="669978"/>
          </a:xfrm>
        </p:grpSpPr>
        <p:sp>
          <p:nvSpPr>
            <p:cNvPr id="33" name="Freeform: Shape 32">
              <a:extLst>
                <a:ext uri="{FF2B5EF4-FFF2-40B4-BE49-F238E27FC236}">
                  <a16:creationId xmlns:a16="http://schemas.microsoft.com/office/drawing/2014/main" id="{4F3C8DF9-E33F-4577-9FE8-A56406740E53}"/>
                </a:ext>
              </a:extLst>
            </p:cNvPr>
            <p:cNvSpPr/>
            <p:nvPr/>
          </p:nvSpPr>
          <p:spPr>
            <a:xfrm>
              <a:off x="11080509" y="269721"/>
              <a:ext cx="821264" cy="669978"/>
            </a:xfrm>
            <a:custGeom>
              <a:avLst/>
              <a:gdLst>
                <a:gd name="connsiteX0" fmla="*/ 534871 w 821263"/>
                <a:gd name="connsiteY0" fmla="*/ 665205 h 669978"/>
                <a:gd name="connsiteX1" fmla="*/ 631190 w 821263"/>
                <a:gd name="connsiteY1" fmla="*/ 653174 h 669978"/>
                <a:gd name="connsiteX2" fmla="*/ 723330 w 821263"/>
                <a:gd name="connsiteY2" fmla="*/ 640567 h 669978"/>
                <a:gd name="connsiteX3" fmla="*/ 778297 w 821263"/>
                <a:gd name="connsiteY3" fmla="*/ 591651 h 669978"/>
                <a:gd name="connsiteX4" fmla="*/ 800557 w 821263"/>
                <a:gd name="connsiteY4" fmla="*/ 468462 h 669978"/>
                <a:gd name="connsiteX5" fmla="*/ 816190 w 821263"/>
                <a:gd name="connsiteY5" fmla="*/ 317104 h 669978"/>
                <a:gd name="connsiteX6" fmla="*/ 815758 w 821263"/>
                <a:gd name="connsiteY6" fmla="*/ 146296 h 669978"/>
                <a:gd name="connsiteX7" fmla="*/ 806753 w 821263"/>
                <a:gd name="connsiteY7" fmla="*/ 62368 h 669978"/>
                <a:gd name="connsiteX8" fmla="*/ 766554 w 821263"/>
                <a:gd name="connsiteY8" fmla="*/ 19288 h 669978"/>
                <a:gd name="connsiteX9" fmla="*/ 536168 w 821263"/>
                <a:gd name="connsiteY9" fmla="*/ 6609 h 669978"/>
                <a:gd name="connsiteX10" fmla="*/ 407936 w 821263"/>
                <a:gd name="connsiteY10" fmla="*/ 13813 h 669978"/>
                <a:gd name="connsiteX11" fmla="*/ 270338 w 821263"/>
                <a:gd name="connsiteY11" fmla="*/ 26780 h 669978"/>
                <a:gd name="connsiteX12" fmla="*/ 165807 w 821263"/>
                <a:gd name="connsiteY12" fmla="*/ 41837 h 669978"/>
                <a:gd name="connsiteX13" fmla="*/ 84833 w 821263"/>
                <a:gd name="connsiteY13" fmla="*/ 60135 h 669978"/>
                <a:gd name="connsiteX14" fmla="*/ 49389 w 821263"/>
                <a:gd name="connsiteY14" fmla="*/ 96011 h 669978"/>
                <a:gd name="connsiteX15" fmla="*/ 30659 w 821263"/>
                <a:gd name="connsiteY15" fmla="*/ 178210 h 669978"/>
                <a:gd name="connsiteX16" fmla="*/ 17907 w 821263"/>
                <a:gd name="connsiteY16" fmla="*/ 277410 h 669978"/>
                <a:gd name="connsiteX17" fmla="*/ 5372 w 821263"/>
                <a:gd name="connsiteY17" fmla="*/ 504050 h 669978"/>
                <a:gd name="connsiteX18" fmla="*/ 19348 w 821263"/>
                <a:gd name="connsiteY18" fmla="*/ 627023 h 669978"/>
                <a:gd name="connsiteX19" fmla="*/ 53784 w 821263"/>
                <a:gd name="connsiteY19" fmla="*/ 656992 h 669978"/>
                <a:gd name="connsiteX20" fmla="*/ 335751 w 821263"/>
                <a:gd name="connsiteY20" fmla="*/ 670104 h 669978"/>
                <a:gd name="connsiteX21" fmla="*/ 534871 w 821263"/>
                <a:gd name="connsiteY21" fmla="*/ 665205 h 66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1263" h="669978">
                  <a:moveTo>
                    <a:pt x="534871" y="665205"/>
                  </a:moveTo>
                  <a:cubicBezTo>
                    <a:pt x="567073" y="663692"/>
                    <a:pt x="599132" y="657424"/>
                    <a:pt x="631190" y="653174"/>
                  </a:cubicBezTo>
                  <a:cubicBezTo>
                    <a:pt x="661879" y="649068"/>
                    <a:pt x="692568" y="644745"/>
                    <a:pt x="723330" y="640567"/>
                  </a:cubicBezTo>
                  <a:cubicBezTo>
                    <a:pt x="761727" y="635308"/>
                    <a:pt x="769724" y="629833"/>
                    <a:pt x="778297" y="591651"/>
                  </a:cubicBezTo>
                  <a:cubicBezTo>
                    <a:pt x="787446" y="551020"/>
                    <a:pt x="794938" y="509813"/>
                    <a:pt x="800557" y="468462"/>
                  </a:cubicBezTo>
                  <a:cubicBezTo>
                    <a:pt x="807401" y="418249"/>
                    <a:pt x="813957" y="367749"/>
                    <a:pt x="816190" y="317104"/>
                  </a:cubicBezTo>
                  <a:cubicBezTo>
                    <a:pt x="818711" y="260264"/>
                    <a:pt x="817343" y="203208"/>
                    <a:pt x="815758" y="146296"/>
                  </a:cubicBezTo>
                  <a:cubicBezTo>
                    <a:pt x="814965" y="118272"/>
                    <a:pt x="810571" y="90248"/>
                    <a:pt x="806753" y="62368"/>
                  </a:cubicBezTo>
                  <a:cubicBezTo>
                    <a:pt x="802863" y="33912"/>
                    <a:pt x="794362" y="24979"/>
                    <a:pt x="766554" y="19288"/>
                  </a:cubicBezTo>
                  <a:cubicBezTo>
                    <a:pt x="690407" y="3871"/>
                    <a:pt x="613540" y="1278"/>
                    <a:pt x="536168" y="6609"/>
                  </a:cubicBezTo>
                  <a:cubicBezTo>
                    <a:pt x="493448" y="9563"/>
                    <a:pt x="450656" y="10571"/>
                    <a:pt x="407936" y="13813"/>
                  </a:cubicBezTo>
                  <a:cubicBezTo>
                    <a:pt x="361974" y="17271"/>
                    <a:pt x="316084" y="21593"/>
                    <a:pt x="270338" y="26780"/>
                  </a:cubicBezTo>
                  <a:cubicBezTo>
                    <a:pt x="235398" y="30743"/>
                    <a:pt x="200459" y="35641"/>
                    <a:pt x="165807" y="41837"/>
                  </a:cubicBezTo>
                  <a:cubicBezTo>
                    <a:pt x="138576" y="46664"/>
                    <a:pt x="111920" y="54444"/>
                    <a:pt x="84833" y="60135"/>
                  </a:cubicBezTo>
                  <a:cubicBezTo>
                    <a:pt x="64662" y="64314"/>
                    <a:pt x="54216" y="78145"/>
                    <a:pt x="49389" y="96011"/>
                  </a:cubicBezTo>
                  <a:cubicBezTo>
                    <a:pt x="42041" y="123099"/>
                    <a:pt x="35341" y="150546"/>
                    <a:pt x="30659" y="178210"/>
                  </a:cubicBezTo>
                  <a:cubicBezTo>
                    <a:pt x="25183" y="211060"/>
                    <a:pt x="22662" y="244415"/>
                    <a:pt x="17907" y="277410"/>
                  </a:cubicBezTo>
                  <a:cubicBezTo>
                    <a:pt x="7101" y="352620"/>
                    <a:pt x="1338" y="428191"/>
                    <a:pt x="5372" y="504050"/>
                  </a:cubicBezTo>
                  <a:cubicBezTo>
                    <a:pt x="7605" y="545185"/>
                    <a:pt x="13513" y="586176"/>
                    <a:pt x="19348" y="627023"/>
                  </a:cubicBezTo>
                  <a:cubicBezTo>
                    <a:pt x="21870" y="644457"/>
                    <a:pt x="36566" y="655984"/>
                    <a:pt x="53784" y="656992"/>
                  </a:cubicBezTo>
                  <a:cubicBezTo>
                    <a:pt x="147653" y="662539"/>
                    <a:pt x="315219" y="670104"/>
                    <a:pt x="335751" y="670104"/>
                  </a:cubicBezTo>
                  <a:cubicBezTo>
                    <a:pt x="356283" y="670104"/>
                    <a:pt x="468594" y="668303"/>
                    <a:pt x="534871" y="665205"/>
                  </a:cubicBezTo>
                </a:path>
              </a:pathLst>
            </a:custGeom>
            <a:solidFill>
              <a:srgbClr val="CDDC29"/>
            </a:solidFill>
            <a:ln w="719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37D37CC-44A7-4F0E-AC16-0D558745B3E1}"/>
                </a:ext>
              </a:extLst>
            </p:cNvPr>
            <p:cNvSpPr/>
            <p:nvPr/>
          </p:nvSpPr>
          <p:spPr>
            <a:xfrm>
              <a:off x="11217716"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190B1E32-56D5-4B4C-973F-5DB7AAC61A4A}"/>
                </a:ext>
              </a:extLst>
            </p:cNvPr>
            <p:cNvSpPr/>
            <p:nvPr/>
          </p:nvSpPr>
          <p:spPr>
            <a:xfrm>
              <a:off x="11175789"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8296444B-6E48-4430-960F-B62F00AA24B9}"/>
                </a:ext>
              </a:extLst>
            </p:cNvPr>
            <p:cNvSpPr/>
            <p:nvPr/>
          </p:nvSpPr>
          <p:spPr>
            <a:xfrm>
              <a:off x="11133861"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91E775F-F8E4-4D23-A787-E3B9D244FD84}"/>
                </a:ext>
              </a:extLst>
            </p:cNvPr>
            <p:cNvSpPr/>
            <p:nvPr/>
          </p:nvSpPr>
          <p:spPr>
            <a:xfrm>
              <a:off x="11175789"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66BCC5C6-EBEE-480E-936C-83DDA13A411F}"/>
                </a:ext>
              </a:extLst>
            </p:cNvPr>
            <p:cNvSpPr/>
            <p:nvPr/>
          </p:nvSpPr>
          <p:spPr>
            <a:xfrm>
              <a:off x="11217716"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99CC0CE-A2B6-4FE7-81CA-3DD5D88F7140}"/>
                </a:ext>
              </a:extLst>
            </p:cNvPr>
            <p:cNvSpPr/>
            <p:nvPr/>
          </p:nvSpPr>
          <p:spPr>
            <a:xfrm>
              <a:off x="1125957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BBC7E6C2-F72F-4FEB-BD93-74009746CFE3}"/>
                </a:ext>
              </a:extLst>
            </p:cNvPr>
            <p:cNvSpPr/>
            <p:nvPr/>
          </p:nvSpPr>
          <p:spPr>
            <a:xfrm>
              <a:off x="11133861"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5" y="42576"/>
                    <a:pt x="5403" y="34220"/>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C0B17A4-3F5A-42D6-86DE-2BCBE1CB3001}"/>
                </a:ext>
              </a:extLst>
            </p:cNvPr>
            <p:cNvSpPr/>
            <p:nvPr/>
          </p:nvSpPr>
          <p:spPr>
            <a:xfrm>
              <a:off x="11301499"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20"/>
                    <a:pt x="32707" y="42576"/>
                    <a:pt x="22981" y="42576"/>
                  </a:cubicBezTo>
                  <a:cubicBezTo>
                    <a:pt x="13256" y="42576"/>
                    <a:pt x="5403" y="34220"/>
                    <a:pt x="5403" y="23990"/>
                  </a:cubicBezTo>
                  <a:cubicBezTo>
                    <a:pt x="5403" y="13688"/>
                    <a:pt x="13256"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BF24401-3D78-4A3A-98AA-9371A1A5DAC5}"/>
                </a:ext>
              </a:extLst>
            </p:cNvPr>
            <p:cNvSpPr/>
            <p:nvPr/>
          </p:nvSpPr>
          <p:spPr>
            <a:xfrm>
              <a:off x="11301499"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91"/>
                    <a:pt x="5403" y="23990"/>
                  </a:cubicBezTo>
                  <a:cubicBezTo>
                    <a:pt x="5403" y="13688"/>
                    <a:pt x="13256"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A3A530E0-7046-40CA-8C23-E6F6AD0A799C}"/>
                </a:ext>
              </a:extLst>
            </p:cNvPr>
            <p:cNvSpPr/>
            <p:nvPr/>
          </p:nvSpPr>
          <p:spPr>
            <a:xfrm>
              <a:off x="11259572"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6DB20712-9278-41D5-8A00-85C74CF10442}"/>
                </a:ext>
              </a:extLst>
            </p:cNvPr>
            <p:cNvSpPr/>
            <p:nvPr/>
          </p:nvSpPr>
          <p:spPr>
            <a:xfrm>
              <a:off x="11133861"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47729201-1F5D-4C7E-8D28-C21733A45393}"/>
                </a:ext>
              </a:extLst>
            </p:cNvPr>
            <p:cNvSpPr/>
            <p:nvPr/>
          </p:nvSpPr>
          <p:spPr>
            <a:xfrm>
              <a:off x="1117578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4B81DD13-EA88-4EE5-BA14-7A8CD3BCFAC2}"/>
                </a:ext>
              </a:extLst>
            </p:cNvPr>
            <p:cNvSpPr/>
            <p:nvPr/>
          </p:nvSpPr>
          <p:spPr>
            <a:xfrm>
              <a:off x="11217716"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339BD5C6-4793-4354-8E53-54EF993692A0}"/>
                </a:ext>
              </a:extLst>
            </p:cNvPr>
            <p:cNvSpPr/>
            <p:nvPr/>
          </p:nvSpPr>
          <p:spPr>
            <a:xfrm>
              <a:off x="1125957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19"/>
                    <a:pt x="5403" y="23990"/>
                  </a:cubicBezTo>
                  <a:cubicBezTo>
                    <a:pt x="5403" y="13688"/>
                    <a:pt x="13255" y="5403"/>
                    <a:pt x="22981" y="5403"/>
                  </a:cubicBezTo>
                  <a:cubicBezTo>
                    <a:pt x="32706"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76DAF213-DFC2-4B5E-B83C-796BD7A9320C}"/>
                </a:ext>
              </a:extLst>
            </p:cNvPr>
            <p:cNvSpPr/>
            <p:nvPr/>
          </p:nvSpPr>
          <p:spPr>
            <a:xfrm>
              <a:off x="11301499"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F7AEFE5F-EED6-43FF-A33C-0071B3732AE0}"/>
                </a:ext>
              </a:extLst>
            </p:cNvPr>
            <p:cNvSpPr/>
            <p:nvPr/>
          </p:nvSpPr>
          <p:spPr>
            <a:xfrm>
              <a:off x="11412514"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E40A5E75-A4D5-4EC0-ADA0-F90A23D8910A}"/>
                </a:ext>
              </a:extLst>
            </p:cNvPr>
            <p:cNvSpPr/>
            <p:nvPr/>
          </p:nvSpPr>
          <p:spPr>
            <a:xfrm>
              <a:off x="11454442"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9A379325-0F6D-4D8B-9440-1D82D4DEA231}"/>
                </a:ext>
              </a:extLst>
            </p:cNvPr>
            <p:cNvSpPr/>
            <p:nvPr/>
          </p:nvSpPr>
          <p:spPr>
            <a:xfrm>
              <a:off x="11496370" y="4498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4BBA6420-3475-4542-B75C-23A86AEE85D7}"/>
                </a:ext>
              </a:extLst>
            </p:cNvPr>
            <p:cNvSpPr/>
            <p:nvPr/>
          </p:nvSpPr>
          <p:spPr>
            <a:xfrm>
              <a:off x="11370658"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0F77BB6F-7C3A-4020-8B68-5A4BB650F7CC}"/>
                </a:ext>
              </a:extLst>
            </p:cNvPr>
            <p:cNvSpPr/>
            <p:nvPr/>
          </p:nvSpPr>
          <p:spPr>
            <a:xfrm>
              <a:off x="11538225" y="494253"/>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21BFAF92-D16A-4DFF-B12B-B9CCF9A10289}"/>
                </a:ext>
              </a:extLst>
            </p:cNvPr>
            <p:cNvSpPr/>
            <p:nvPr/>
          </p:nvSpPr>
          <p:spPr>
            <a:xfrm>
              <a:off x="11370658" y="5385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49274B14-02F4-4196-9977-B90A5EFB9CEA}"/>
                </a:ext>
              </a:extLst>
            </p:cNvPr>
            <p:cNvSpPr/>
            <p:nvPr/>
          </p:nvSpPr>
          <p:spPr>
            <a:xfrm>
              <a:off x="11370658" y="5829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AB31D30B-EC20-4AA0-A212-485CBCC6F669}"/>
                </a:ext>
              </a:extLst>
            </p:cNvPr>
            <p:cNvSpPr/>
            <p:nvPr/>
          </p:nvSpPr>
          <p:spPr>
            <a:xfrm>
              <a:off x="11370658" y="627240"/>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DC9A2C9A-3298-4CC1-98DC-9F07C44C23FB}"/>
                </a:ext>
              </a:extLst>
            </p:cNvPr>
            <p:cNvSpPr/>
            <p:nvPr/>
          </p:nvSpPr>
          <p:spPr>
            <a:xfrm>
              <a:off x="11370658"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157D2C21-09A4-4C82-B50E-02D35168E78F}"/>
                </a:ext>
              </a:extLst>
            </p:cNvPr>
            <p:cNvSpPr/>
            <p:nvPr/>
          </p:nvSpPr>
          <p:spPr>
            <a:xfrm>
              <a:off x="11538225" y="6716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3D4A6EA5-8235-4E1F-BE15-68210890125D}"/>
                </a:ext>
              </a:extLst>
            </p:cNvPr>
            <p:cNvSpPr/>
            <p:nvPr/>
          </p:nvSpPr>
          <p:spPr>
            <a:xfrm>
              <a:off x="11412514"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878703A3-C47D-4808-B19B-C804F9567146}"/>
                </a:ext>
              </a:extLst>
            </p:cNvPr>
            <p:cNvSpPr/>
            <p:nvPr/>
          </p:nvSpPr>
          <p:spPr>
            <a:xfrm>
              <a:off x="11454442"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3611B45C-7A5E-4A29-9709-A83CA470E729}"/>
                </a:ext>
              </a:extLst>
            </p:cNvPr>
            <p:cNvSpPr/>
            <p:nvPr/>
          </p:nvSpPr>
          <p:spPr>
            <a:xfrm>
              <a:off x="11496370" y="7159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5B7B4D2A-AB4A-477A-AE3D-89F10E3A37D6}"/>
                </a:ext>
              </a:extLst>
            </p:cNvPr>
            <p:cNvSpPr/>
            <p:nvPr/>
          </p:nvSpPr>
          <p:spPr>
            <a:xfrm>
              <a:off x="11607528"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610F00F8-7CE7-4215-9F04-4C745D5238C4}"/>
                </a:ext>
              </a:extLst>
            </p:cNvPr>
            <p:cNvSpPr/>
            <p:nvPr/>
          </p:nvSpPr>
          <p:spPr>
            <a:xfrm>
              <a:off x="11775167" y="451317"/>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CCDBABC3-C08A-4101-8671-438D4FAD3AAD}"/>
                </a:ext>
              </a:extLst>
            </p:cNvPr>
            <p:cNvSpPr/>
            <p:nvPr/>
          </p:nvSpPr>
          <p:spPr>
            <a:xfrm>
              <a:off x="11607528"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760"/>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03A53C44-73A5-4C3F-8AB3-5420FA2D2BF1}"/>
                </a:ext>
              </a:extLst>
            </p:cNvPr>
            <p:cNvSpPr/>
            <p:nvPr/>
          </p:nvSpPr>
          <p:spPr>
            <a:xfrm>
              <a:off x="11775167" y="495694"/>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760"/>
                    <a:pt x="13256" y="5403"/>
                    <a:pt x="22981" y="5403"/>
                  </a:cubicBezTo>
                  <a:cubicBezTo>
                    <a:pt x="32635" y="5403"/>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AE3D34CE-4CF7-4515-BB1F-B1F4F650DEBE}"/>
                </a:ext>
              </a:extLst>
            </p:cNvPr>
            <p:cNvSpPr/>
            <p:nvPr/>
          </p:nvSpPr>
          <p:spPr>
            <a:xfrm>
              <a:off x="11607528"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1E9D46B1-7231-41A0-B44B-F83E67A9EE61}"/>
                </a:ext>
              </a:extLst>
            </p:cNvPr>
            <p:cNvSpPr/>
            <p:nvPr/>
          </p:nvSpPr>
          <p:spPr>
            <a:xfrm>
              <a:off x="11775167" y="539999"/>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92F7D254-38E8-4BAF-B17E-D8B7ADAF449A}"/>
                </a:ext>
              </a:extLst>
            </p:cNvPr>
            <p:cNvSpPr/>
            <p:nvPr/>
          </p:nvSpPr>
          <p:spPr>
            <a:xfrm>
              <a:off x="11607528"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5" y="42576"/>
                    <a:pt x="5403" y="34219"/>
                    <a:pt x="5403" y="23990"/>
                  </a:cubicBezTo>
                  <a:cubicBezTo>
                    <a:pt x="5403" y="13688"/>
                    <a:pt x="13255" y="5403"/>
                    <a:pt x="22981" y="5403"/>
                  </a:cubicBezTo>
                  <a:cubicBezTo>
                    <a:pt x="32707"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BB4EAC47-A08C-4DC7-B578-18EBE6C16163}"/>
                </a:ext>
              </a:extLst>
            </p:cNvPr>
            <p:cNvSpPr/>
            <p:nvPr/>
          </p:nvSpPr>
          <p:spPr>
            <a:xfrm>
              <a:off x="11775167" y="584376"/>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19"/>
                    <a:pt x="32707" y="42576"/>
                    <a:pt x="22981" y="42576"/>
                  </a:cubicBezTo>
                  <a:cubicBezTo>
                    <a:pt x="13256" y="42576"/>
                    <a:pt x="5403" y="34219"/>
                    <a:pt x="5403" y="23990"/>
                  </a:cubicBezTo>
                  <a:cubicBezTo>
                    <a:pt x="5403" y="13688"/>
                    <a:pt x="13256" y="5403"/>
                    <a:pt x="22981" y="5403"/>
                  </a:cubicBezTo>
                  <a:cubicBezTo>
                    <a:pt x="32635"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6E022270-F740-4C94-AFAD-4A128DCB1FB0}"/>
                </a:ext>
              </a:extLst>
            </p:cNvPr>
            <p:cNvSpPr/>
            <p:nvPr/>
          </p:nvSpPr>
          <p:spPr>
            <a:xfrm>
              <a:off x="11607528"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5" y="42577"/>
                    <a:pt x="5403" y="34292"/>
                    <a:pt x="5403" y="23990"/>
                  </a:cubicBezTo>
                  <a:cubicBezTo>
                    <a:pt x="5403" y="13688"/>
                    <a:pt x="13255" y="5404"/>
                    <a:pt x="22981" y="5404"/>
                  </a:cubicBezTo>
                  <a:cubicBezTo>
                    <a:pt x="32707"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BA848660-7CA2-4677-BEAC-1AEFB7CEF7DB}"/>
                </a:ext>
              </a:extLst>
            </p:cNvPr>
            <p:cNvSpPr/>
            <p:nvPr/>
          </p:nvSpPr>
          <p:spPr>
            <a:xfrm>
              <a:off x="11775167" y="628752"/>
              <a:ext cx="43224" cy="43224"/>
            </a:xfrm>
            <a:custGeom>
              <a:avLst/>
              <a:gdLst>
                <a:gd name="connsiteX0" fmla="*/ 40559 w 43224"/>
                <a:gd name="connsiteY0" fmla="*/ 23990 h 43224"/>
                <a:gd name="connsiteX1" fmla="*/ 22981 w 43224"/>
                <a:gd name="connsiteY1" fmla="*/ 42577 h 43224"/>
                <a:gd name="connsiteX2" fmla="*/ 5403 w 43224"/>
                <a:gd name="connsiteY2" fmla="*/ 23990 h 43224"/>
                <a:gd name="connsiteX3" fmla="*/ 22981 w 43224"/>
                <a:gd name="connsiteY3" fmla="*/ 5404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2"/>
                    <a:pt x="32707" y="42577"/>
                    <a:pt x="22981" y="42577"/>
                  </a:cubicBezTo>
                  <a:cubicBezTo>
                    <a:pt x="13256" y="42577"/>
                    <a:pt x="5403" y="34292"/>
                    <a:pt x="5403" y="23990"/>
                  </a:cubicBezTo>
                  <a:cubicBezTo>
                    <a:pt x="5403" y="13688"/>
                    <a:pt x="13256" y="5404"/>
                    <a:pt x="22981" y="5404"/>
                  </a:cubicBezTo>
                  <a:cubicBezTo>
                    <a:pt x="32635" y="5331"/>
                    <a:pt x="40559" y="13688"/>
                    <a:pt x="40559" y="23990"/>
                  </a:cubicBezTo>
                </a:path>
              </a:pathLst>
            </a:custGeom>
            <a:solidFill>
              <a:schemeClr val="bg1"/>
            </a:solidFill>
            <a:ln w="9525"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D518410A-C66D-4D20-9718-96527778C602}"/>
                </a:ext>
              </a:extLst>
            </p:cNvPr>
            <p:cNvSpPr/>
            <p:nvPr/>
          </p:nvSpPr>
          <p:spPr>
            <a:xfrm>
              <a:off x="11649456"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91"/>
                    <a:pt x="5403" y="23990"/>
                  </a:cubicBezTo>
                  <a:cubicBezTo>
                    <a:pt x="5403" y="13688"/>
                    <a:pt x="13255" y="5403"/>
                    <a:pt x="22981" y="5403"/>
                  </a:cubicBezTo>
                  <a:cubicBezTo>
                    <a:pt x="32634"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6EB1D960-16AE-4D5D-920B-5DF02CFBF0AF}"/>
                </a:ext>
              </a:extLst>
            </p:cNvPr>
            <p:cNvSpPr/>
            <p:nvPr/>
          </p:nvSpPr>
          <p:spPr>
            <a:xfrm>
              <a:off x="11733239" y="673058"/>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6" y="42576"/>
                    <a:pt x="22981" y="42576"/>
                  </a:cubicBezTo>
                  <a:cubicBezTo>
                    <a:pt x="13255" y="42576"/>
                    <a:pt x="5403" y="34291"/>
                    <a:pt x="5403" y="23990"/>
                  </a:cubicBezTo>
                  <a:cubicBezTo>
                    <a:pt x="5403" y="13688"/>
                    <a:pt x="13255" y="5403"/>
                    <a:pt x="22981" y="5403"/>
                  </a:cubicBezTo>
                  <a:cubicBezTo>
                    <a:pt x="32706" y="5403"/>
                    <a:pt x="40559" y="13760"/>
                    <a:pt x="40559" y="23990"/>
                  </a:cubicBezTo>
                </a:path>
              </a:pathLst>
            </a:custGeom>
            <a:solidFill>
              <a:schemeClr val="bg1"/>
            </a:solidFill>
            <a:ln w="9525"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47838B0B-1F1C-4C33-9886-19D2A8BCE1C1}"/>
                </a:ext>
              </a:extLst>
            </p:cNvPr>
            <p:cNvSpPr/>
            <p:nvPr/>
          </p:nvSpPr>
          <p:spPr>
            <a:xfrm>
              <a:off x="11691312" y="717435"/>
              <a:ext cx="43224" cy="43224"/>
            </a:xfrm>
            <a:custGeom>
              <a:avLst/>
              <a:gdLst>
                <a:gd name="connsiteX0" fmla="*/ 40559 w 43224"/>
                <a:gd name="connsiteY0" fmla="*/ 23990 h 43224"/>
                <a:gd name="connsiteX1" fmla="*/ 22981 w 43224"/>
                <a:gd name="connsiteY1" fmla="*/ 42576 h 43224"/>
                <a:gd name="connsiteX2" fmla="*/ 5403 w 43224"/>
                <a:gd name="connsiteY2" fmla="*/ 23990 h 43224"/>
                <a:gd name="connsiteX3" fmla="*/ 22981 w 43224"/>
                <a:gd name="connsiteY3" fmla="*/ 5403 h 43224"/>
                <a:gd name="connsiteX4" fmla="*/ 40559 w 43224"/>
                <a:gd name="connsiteY4" fmla="*/ 23990 h 4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24" h="43224">
                  <a:moveTo>
                    <a:pt x="40559" y="23990"/>
                  </a:moveTo>
                  <a:cubicBezTo>
                    <a:pt x="40559" y="34291"/>
                    <a:pt x="32707" y="42576"/>
                    <a:pt x="22981" y="42576"/>
                  </a:cubicBezTo>
                  <a:cubicBezTo>
                    <a:pt x="13255" y="42576"/>
                    <a:pt x="5403" y="34219"/>
                    <a:pt x="5403" y="23990"/>
                  </a:cubicBezTo>
                  <a:cubicBezTo>
                    <a:pt x="5403" y="13688"/>
                    <a:pt x="13255" y="5403"/>
                    <a:pt x="22981" y="5403"/>
                  </a:cubicBezTo>
                  <a:cubicBezTo>
                    <a:pt x="32707" y="5403"/>
                    <a:pt x="40559" y="13688"/>
                    <a:pt x="40559" y="23990"/>
                  </a:cubicBezTo>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024362238"/>
      </p:ext>
    </p:extLst>
  </p:cSld>
  <p:clrMapOvr>
    <a:masterClrMapping/>
  </p:clrMapOvr>
</p:sld>
</file>

<file path=ppt/theme/theme1.xml><?xml version="1.0" encoding="utf-8"?>
<a:theme xmlns:a="http://schemas.openxmlformats.org/drawingml/2006/main" name="1_Office Theme">
  <a:themeElements>
    <a:clrScheme name="Custom 10">
      <a:dk1>
        <a:sysClr val="windowText" lastClr="000000"/>
      </a:dk1>
      <a:lt1>
        <a:sysClr val="window" lastClr="FFFFFF"/>
      </a:lt1>
      <a:dk2>
        <a:srgbClr val="44546A"/>
      </a:dk2>
      <a:lt2>
        <a:srgbClr val="E7E6E6"/>
      </a:lt2>
      <a:accent1>
        <a:srgbClr val="87189D"/>
      </a:accent1>
      <a:accent2>
        <a:srgbClr val="FF8200"/>
      </a:accent2>
      <a:accent3>
        <a:srgbClr val="CEDC00"/>
      </a:accent3>
      <a:accent4>
        <a:srgbClr val="009FDF"/>
      </a:accent4>
      <a:accent5>
        <a:srgbClr val="ED0477"/>
      </a:accent5>
      <a:accent6>
        <a:srgbClr val="A4D233"/>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V 1 WIDESCREEN PINK.potx" id="{9F6F59D9-4DB3-4773-9860-CC859155F383}" vid="{D1AE80D3-BFC8-4A08-AC3A-C0EF8F15928C}"/>
    </a:ext>
  </a:extLst>
</a:theme>
</file>

<file path=ppt/theme/theme2.xml><?xml version="1.0" encoding="utf-8"?>
<a:theme xmlns:a="http://schemas.openxmlformats.org/drawingml/2006/main" name="2_Office Theme">
  <a:themeElements>
    <a:clrScheme name="Custom 23">
      <a:dk1>
        <a:sysClr val="windowText" lastClr="000000"/>
      </a:dk1>
      <a:lt1>
        <a:sysClr val="window" lastClr="FFFFFF"/>
      </a:lt1>
      <a:dk2>
        <a:srgbClr val="44546A"/>
      </a:dk2>
      <a:lt2>
        <a:srgbClr val="E7E6E6"/>
      </a:lt2>
      <a:accent1>
        <a:srgbClr val="7C2B83"/>
      </a:accent1>
      <a:accent2>
        <a:srgbClr val="FCBD56"/>
      </a:accent2>
      <a:accent3>
        <a:srgbClr val="C1DE9F"/>
      </a:accent3>
      <a:accent4>
        <a:srgbClr val="A4D233"/>
      </a:accent4>
      <a:accent5>
        <a:srgbClr val="FF8200"/>
      </a:accent5>
      <a:accent6>
        <a:srgbClr val="87189D"/>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CV 2 PURPLE.potx" id="{0954CCE5-8B56-4B35-86F6-26FECC1BA49C}" vid="{773B393C-C17A-472B-B299-C00A740F94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87189D"/>
    </a:accent1>
    <a:accent2>
      <a:srgbClr val="FF8200"/>
    </a:accent2>
    <a:accent3>
      <a:srgbClr val="CEDC00"/>
    </a:accent3>
    <a:accent4>
      <a:srgbClr val="009FDF"/>
    </a:accent4>
    <a:accent5>
      <a:srgbClr val="ED0477"/>
    </a:accent5>
    <a:accent6>
      <a:srgbClr val="A4D233"/>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87189D"/>
    </a:accent1>
    <a:accent2>
      <a:srgbClr val="FF8200"/>
    </a:accent2>
    <a:accent3>
      <a:srgbClr val="CEDC00"/>
    </a:accent3>
    <a:accent4>
      <a:srgbClr val="009FDF"/>
    </a:accent4>
    <a:accent5>
      <a:srgbClr val="ED0477"/>
    </a:accent5>
    <a:accent6>
      <a:srgbClr val="A4D233"/>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87189D"/>
    </a:accent1>
    <a:accent2>
      <a:srgbClr val="FF8200"/>
    </a:accent2>
    <a:accent3>
      <a:srgbClr val="CEDC00"/>
    </a:accent3>
    <a:accent4>
      <a:srgbClr val="009FDF"/>
    </a:accent4>
    <a:accent5>
      <a:srgbClr val="ED0477"/>
    </a:accent5>
    <a:accent6>
      <a:srgbClr val="A4D233"/>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6161</TotalTime>
  <Words>2877</Words>
  <Application>Microsoft Office PowerPoint</Application>
  <PresentationFormat>Widescreen</PresentationFormat>
  <Paragraphs>280</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Wingdings</vt:lpstr>
      <vt:lpstr>1_Office Theme</vt:lpstr>
      <vt:lpstr>2_Office Theme</vt:lpstr>
      <vt:lpstr>Eating Well Choosing Better Programme Northern Ireland Tracking Research Produced for the FSA by 2CV Research</vt:lpstr>
      <vt:lpstr>Background &amp; Objectives</vt:lpstr>
      <vt:lpstr>Our Approach</vt:lpstr>
      <vt:lpstr>Whilst understanding of what is ‘healthier’ remains stable, seeking healthier options sees a directional decrease compared to this time last year</vt:lpstr>
      <vt:lpstr>Calories are not top of mind when thinking about healthy eating: concerns are primarily around a balanced diet, with plenty of veg (and increasingly, less meat) </vt:lpstr>
      <vt:lpstr>Understanding of traffic light labelling sees an increase in this wave, after remaining stable during 2017-18</vt:lpstr>
      <vt:lpstr>Encouragingly, both recognition and use of the traffic light labels continues to trend upwards</vt:lpstr>
      <vt:lpstr>As with previous waves, sugar remains the most consulted nutrient of traffic light labelling and sees a directional increase in this wave</vt:lpstr>
      <vt:lpstr>Sugar and Salt are key nutrients both parents and grandparents consult when looking at traffic light labels</vt:lpstr>
      <vt:lpstr>Understanding of recommended calorie intake sees a significant increase amongst men but remains stable amongst women</vt:lpstr>
      <vt:lpstr>Whilst sugar, fat and salt remain key concerns for consumers, there remains a greater appetite for reducing these ingredients rather than smaller portions</vt:lpstr>
      <vt:lpstr>It is slightly less difficult to choose healthier options in many places: fast food restaurants, vending machines, and work canteens see directional improvements </vt:lpstr>
      <vt:lpstr>Awareness and recognition of the campaign remains comparable versus last wave </vt:lpstr>
      <vt:lpstr>Key Take-outs: Wave 4, May 2019</vt:lpstr>
      <vt:lpstr>Appendix</vt:lpstr>
      <vt:lpstr>Selection of campaign images </vt:lpstr>
      <vt:lpstr>Thank you</vt:lpstr>
    </vt:vector>
  </TitlesOfParts>
  <Company>Modrus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FSA Northern Ireland Tracking Wave 4 May 2019 18.06.19 - Final</dc:title>
  <cp:lastModifiedBy>Melanie Bradford</cp:lastModifiedBy>
  <cp:revision>530</cp:revision>
  <dcterms:created xsi:type="dcterms:W3CDTF">2017-11-14T10:05:05Z</dcterms:created>
  <dcterms:modified xsi:type="dcterms:W3CDTF">2019-09-05T15:02:27Z</dcterms:modified>
</cp:coreProperties>
</file>