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22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5F8-4D4B-41B0-8F69-ECF1DB654FD3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5952-DDAC-475F-BAE8-37AC2D5F2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55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5F8-4D4B-41B0-8F69-ECF1DB654FD3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5952-DDAC-475F-BAE8-37AC2D5F2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14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5F8-4D4B-41B0-8F69-ECF1DB654FD3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5952-DDAC-475F-BAE8-37AC2D5F2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10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5F8-4D4B-41B0-8F69-ECF1DB654FD3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5952-DDAC-475F-BAE8-37AC2D5F2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05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5F8-4D4B-41B0-8F69-ECF1DB654FD3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5952-DDAC-475F-BAE8-37AC2D5F2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90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5F8-4D4B-41B0-8F69-ECF1DB654FD3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5952-DDAC-475F-BAE8-37AC2D5F2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900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5F8-4D4B-41B0-8F69-ECF1DB654FD3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5952-DDAC-475F-BAE8-37AC2D5F2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7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5F8-4D4B-41B0-8F69-ECF1DB654FD3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5952-DDAC-475F-BAE8-37AC2D5F2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662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5F8-4D4B-41B0-8F69-ECF1DB654FD3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5952-DDAC-475F-BAE8-37AC2D5F2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08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5F8-4D4B-41B0-8F69-ECF1DB654FD3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5952-DDAC-475F-BAE8-37AC2D5F2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77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5F8-4D4B-41B0-8F69-ECF1DB654FD3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5952-DDAC-475F-BAE8-37AC2D5F2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51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415F8-4D4B-41B0-8F69-ECF1DB654FD3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65952-DDAC-475F-BAE8-37AC2D5F2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01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93" t="8471" r="54713"/>
          <a:stretch/>
        </p:blipFill>
        <p:spPr bwMode="auto">
          <a:xfrm>
            <a:off x="116632" y="24334"/>
            <a:ext cx="3816424" cy="9073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Brace 1"/>
          <p:cNvSpPr/>
          <p:nvPr/>
        </p:nvSpPr>
        <p:spPr>
          <a:xfrm>
            <a:off x="2988000" y="24334"/>
            <a:ext cx="180000" cy="64198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293099" y="3047091"/>
            <a:ext cx="2404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ST-21 complex</a:t>
            </a:r>
            <a:endParaRPr lang="en-GB" dirty="0"/>
          </a:p>
        </p:txBody>
      </p:sp>
      <p:sp>
        <p:nvSpPr>
          <p:cNvPr id="4" name="Right Brace 3"/>
          <p:cNvSpPr/>
          <p:nvPr/>
        </p:nvSpPr>
        <p:spPr>
          <a:xfrm>
            <a:off x="2988000" y="8028384"/>
            <a:ext cx="180000" cy="4320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369299" y="8024876"/>
            <a:ext cx="2251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ST-21 complex</a:t>
            </a:r>
            <a:endParaRPr lang="en-GB" dirty="0"/>
          </a:p>
        </p:txBody>
      </p:sp>
      <p:sp>
        <p:nvSpPr>
          <p:cNvPr id="5" name="Right Brace 4"/>
          <p:cNvSpPr/>
          <p:nvPr/>
        </p:nvSpPr>
        <p:spPr>
          <a:xfrm>
            <a:off x="2988000" y="6444208"/>
            <a:ext cx="180000" cy="15841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332644" y="7051630"/>
            <a:ext cx="261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ST-206 / ST-48 complexes</a:t>
            </a:r>
            <a:endParaRPr lang="en-GB" dirty="0"/>
          </a:p>
        </p:txBody>
      </p:sp>
      <p:sp>
        <p:nvSpPr>
          <p:cNvPr id="6" name="Right Brace 5"/>
          <p:cNvSpPr/>
          <p:nvPr/>
        </p:nvSpPr>
        <p:spPr>
          <a:xfrm>
            <a:off x="2988000" y="8460432"/>
            <a:ext cx="180000" cy="63771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407083" y="8594621"/>
            <a:ext cx="2462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ST-48 complex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977225" y="1252374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Blue IID1</a:t>
            </a:r>
          </a:p>
          <a:p>
            <a:r>
              <a:rPr lang="en-GB" dirty="0" smtClean="0"/>
              <a:t>Red  IID2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980728" y="42137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ST-53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556792" y="190770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ST-21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556792" y="3017339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ST-262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556792" y="338667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ST-21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916832" y="376351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ST-520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185073" y="419190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ST-19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916832" y="55801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ST-50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916832" y="5981669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ST-47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2226409" y="802838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ST-104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481217" y="606043"/>
            <a:ext cx="3034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Breakdown of ST-21 clonal complex using SNP phylogeny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0778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0" t="11226" r="32089" b="5998"/>
          <a:stretch/>
        </p:blipFill>
        <p:spPr bwMode="auto">
          <a:xfrm>
            <a:off x="159" y="1017687"/>
            <a:ext cx="6588690" cy="775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8640" y="251520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Breakdown of the ST-48 clonal complex using SNP phylogeny</a:t>
            </a:r>
            <a:endParaRPr lang="en-GB" b="1" dirty="0"/>
          </a:p>
        </p:txBody>
      </p:sp>
      <p:sp>
        <p:nvSpPr>
          <p:cNvPr id="3" name="Right Brace 2"/>
          <p:cNvSpPr/>
          <p:nvPr/>
        </p:nvSpPr>
        <p:spPr>
          <a:xfrm>
            <a:off x="4366800" y="4896778"/>
            <a:ext cx="180000" cy="23395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627684" y="5771993"/>
            <a:ext cx="2462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ST-48 complex</a:t>
            </a:r>
            <a:endParaRPr lang="en-GB" dirty="0"/>
          </a:p>
        </p:txBody>
      </p:sp>
      <p:sp>
        <p:nvSpPr>
          <p:cNvPr id="4" name="Right Brace 3"/>
          <p:cNvSpPr/>
          <p:nvPr/>
        </p:nvSpPr>
        <p:spPr>
          <a:xfrm>
            <a:off x="4366800" y="7243889"/>
            <a:ext cx="180000" cy="2160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27683" y="7167235"/>
            <a:ext cx="2462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ST-48 complex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324957" y="7167235"/>
            <a:ext cx="93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ST-38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346879" y="4752685"/>
            <a:ext cx="93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ST-205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299369" y="5997111"/>
            <a:ext cx="93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ST-48</a:t>
            </a:r>
            <a:endParaRPr lang="en-GB" dirty="0"/>
          </a:p>
        </p:txBody>
      </p:sp>
      <p:sp>
        <p:nvSpPr>
          <p:cNvPr id="6" name="Right Brace 5"/>
          <p:cNvSpPr/>
          <p:nvPr/>
        </p:nvSpPr>
        <p:spPr>
          <a:xfrm>
            <a:off x="4366799" y="2915816"/>
            <a:ext cx="180000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546799" y="3019182"/>
            <a:ext cx="2462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ST-48 complex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346879" y="3019182"/>
            <a:ext cx="93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ST-475</a:t>
            </a:r>
            <a:endParaRPr lang="en-GB" dirty="0"/>
          </a:p>
        </p:txBody>
      </p:sp>
      <p:sp>
        <p:nvSpPr>
          <p:cNvPr id="11" name="Right Brace 10"/>
          <p:cNvSpPr/>
          <p:nvPr/>
        </p:nvSpPr>
        <p:spPr>
          <a:xfrm>
            <a:off x="4366800" y="3923928"/>
            <a:ext cx="180000" cy="9728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4661964" y="4063816"/>
            <a:ext cx="164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ST-21 complex (ST-104)</a:t>
            </a:r>
            <a:endParaRPr lang="en-GB" dirty="0"/>
          </a:p>
        </p:txBody>
      </p:sp>
      <p:sp>
        <p:nvSpPr>
          <p:cNvPr id="14" name="Right Brace 13"/>
          <p:cNvSpPr/>
          <p:nvPr/>
        </p:nvSpPr>
        <p:spPr>
          <a:xfrm>
            <a:off x="4366798" y="1187624"/>
            <a:ext cx="180000" cy="17281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4573578" y="1867054"/>
            <a:ext cx="2015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ST-206 complex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4546800" y="3491880"/>
            <a:ext cx="2015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ST-206 complex</a:t>
            </a:r>
            <a:endParaRPr lang="en-GB" dirty="0"/>
          </a:p>
        </p:txBody>
      </p:sp>
      <p:sp>
        <p:nvSpPr>
          <p:cNvPr id="16" name="Right Brace 15"/>
          <p:cNvSpPr/>
          <p:nvPr/>
        </p:nvSpPr>
        <p:spPr>
          <a:xfrm>
            <a:off x="4366800" y="3491880"/>
            <a:ext cx="180000" cy="4320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22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6" t="8821" r="50000" b="2439"/>
          <a:stretch/>
        </p:blipFill>
        <p:spPr bwMode="auto">
          <a:xfrm>
            <a:off x="185350" y="107504"/>
            <a:ext cx="4755817" cy="8815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6712" y="1259632"/>
            <a:ext cx="1726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Breakdown of ST-257 clonal complex using SNP phylogeny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30403" y="1584538"/>
            <a:ext cx="1063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ST-257 complex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34911" y="395536"/>
            <a:ext cx="93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ST-257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594916" y="756065"/>
            <a:ext cx="93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ST-2030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601911" y="2154828"/>
            <a:ext cx="93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ST-257</a:t>
            </a:r>
            <a:endParaRPr lang="en-GB" dirty="0"/>
          </a:p>
        </p:txBody>
      </p:sp>
      <p:sp>
        <p:nvSpPr>
          <p:cNvPr id="2" name="Right Brace 1"/>
          <p:cNvSpPr/>
          <p:nvPr/>
        </p:nvSpPr>
        <p:spPr>
          <a:xfrm>
            <a:off x="5076000" y="179512"/>
            <a:ext cx="180000" cy="34563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062967" y="1125397"/>
            <a:ext cx="0" cy="10294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</p:cNvCxnSpPr>
          <p:nvPr/>
        </p:nvCxnSpPr>
        <p:spPr>
          <a:xfrm flipH="1">
            <a:off x="4069962" y="2524160"/>
            <a:ext cx="1" cy="10397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>
            <a:off x="5076000" y="3635896"/>
            <a:ext cx="180000" cy="8793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612233" y="3760695"/>
            <a:ext cx="1063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ST-443 complex</a:t>
            </a:r>
            <a:endParaRPr lang="en-GB" dirty="0"/>
          </a:p>
        </p:txBody>
      </p:sp>
      <p:sp>
        <p:nvSpPr>
          <p:cNvPr id="14" name="Right Brace 13"/>
          <p:cNvSpPr/>
          <p:nvPr/>
        </p:nvSpPr>
        <p:spPr>
          <a:xfrm>
            <a:off x="5076000" y="4860032"/>
            <a:ext cx="180000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612233" y="4789765"/>
            <a:ext cx="1063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ST-353 complex</a:t>
            </a:r>
            <a:endParaRPr lang="en-GB" dirty="0"/>
          </a:p>
        </p:txBody>
      </p:sp>
      <p:sp>
        <p:nvSpPr>
          <p:cNvPr id="16" name="Right Brace 15"/>
          <p:cNvSpPr/>
          <p:nvPr/>
        </p:nvSpPr>
        <p:spPr>
          <a:xfrm>
            <a:off x="5076000" y="5724128"/>
            <a:ext cx="180000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5595209" y="5653861"/>
            <a:ext cx="1063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ST-52 complex</a:t>
            </a:r>
            <a:endParaRPr lang="en-GB" dirty="0"/>
          </a:p>
        </p:txBody>
      </p:sp>
      <p:sp>
        <p:nvSpPr>
          <p:cNvPr id="20" name="Right Brace 19"/>
          <p:cNvSpPr/>
          <p:nvPr/>
        </p:nvSpPr>
        <p:spPr>
          <a:xfrm>
            <a:off x="5076000" y="7092280"/>
            <a:ext cx="180000" cy="2160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612233" y="687153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ST-257 complex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981333" y="7015626"/>
            <a:ext cx="93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ST-824</a:t>
            </a:r>
            <a:endParaRPr lang="en-GB" dirty="0"/>
          </a:p>
        </p:txBody>
      </p:sp>
      <p:sp>
        <p:nvSpPr>
          <p:cNvPr id="21" name="Right Brace 20"/>
          <p:cNvSpPr/>
          <p:nvPr/>
        </p:nvSpPr>
        <p:spPr>
          <a:xfrm>
            <a:off x="5076000" y="7308304"/>
            <a:ext cx="180000" cy="5040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615255" y="7387351"/>
            <a:ext cx="1063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ST-460 complex</a:t>
            </a:r>
            <a:endParaRPr lang="en-GB" dirty="0"/>
          </a:p>
        </p:txBody>
      </p:sp>
      <p:sp>
        <p:nvSpPr>
          <p:cNvPr id="24" name="Right Brace 23"/>
          <p:cNvSpPr/>
          <p:nvPr/>
        </p:nvSpPr>
        <p:spPr>
          <a:xfrm>
            <a:off x="5076000" y="7812360"/>
            <a:ext cx="180029" cy="11105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612233" y="8044490"/>
            <a:ext cx="1063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ST-354 complex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36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3" t="8687" r="10103" b="9255"/>
          <a:stretch/>
        </p:blipFill>
        <p:spPr bwMode="auto">
          <a:xfrm>
            <a:off x="0" y="2332526"/>
            <a:ext cx="6741368" cy="611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6672" y="611560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SNP phylogeny of other major clonal complexes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53256" y="2483768"/>
            <a:ext cx="202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ST-61 complex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599753" y="3275856"/>
            <a:ext cx="1909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ST-49 complex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581128" y="392392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ST-433 complex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81287" y="4449119"/>
            <a:ext cx="1853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ST-42 complex</a:t>
            </a:r>
            <a:endParaRPr lang="en-GB" dirty="0"/>
          </a:p>
        </p:txBody>
      </p:sp>
      <p:sp>
        <p:nvSpPr>
          <p:cNvPr id="8" name="Right Brace 7"/>
          <p:cNvSpPr/>
          <p:nvPr/>
        </p:nvSpPr>
        <p:spPr>
          <a:xfrm>
            <a:off x="5229200" y="5868144"/>
            <a:ext cx="180000" cy="25784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534830" y="6834185"/>
            <a:ext cx="1242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ST-45 complex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606038" y="5029794"/>
            <a:ext cx="2135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ST-22 complex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643146" y="5389542"/>
            <a:ext cx="1954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ST-508 complex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268760" y="205172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ST-48  complex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764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108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Liverpool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cwinstan</dc:creator>
  <cp:lastModifiedBy>cwinstan</cp:lastModifiedBy>
  <cp:revision>39</cp:revision>
  <dcterms:created xsi:type="dcterms:W3CDTF">2015-01-23T11:43:41Z</dcterms:created>
  <dcterms:modified xsi:type="dcterms:W3CDTF">2015-01-26T13:24:18Z</dcterms:modified>
</cp:coreProperties>
</file>