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58" r:id="rId4"/>
    <p:sldId id="259" r:id="rId5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422" y="-9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415F8-4D4B-41B0-8F69-ECF1DB654FD3}" type="datetimeFigureOut">
              <a:rPr lang="en-GB" smtClean="0"/>
              <a:t>26/01/2015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65952-DDAC-475F-BAE8-37AC2D5F28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8559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415F8-4D4B-41B0-8F69-ECF1DB654FD3}" type="datetimeFigureOut">
              <a:rPr lang="en-GB" smtClean="0"/>
              <a:t>26/01/2015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65952-DDAC-475F-BAE8-37AC2D5F28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140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415F8-4D4B-41B0-8F69-ECF1DB654FD3}" type="datetimeFigureOut">
              <a:rPr lang="en-GB" smtClean="0"/>
              <a:t>26/01/2015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65952-DDAC-475F-BAE8-37AC2D5F28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5108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415F8-4D4B-41B0-8F69-ECF1DB654FD3}" type="datetimeFigureOut">
              <a:rPr lang="en-GB" smtClean="0"/>
              <a:t>26/01/2015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65952-DDAC-475F-BAE8-37AC2D5F28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3050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415F8-4D4B-41B0-8F69-ECF1DB654FD3}" type="datetimeFigureOut">
              <a:rPr lang="en-GB" smtClean="0"/>
              <a:t>26/01/2015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65952-DDAC-475F-BAE8-37AC2D5F28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0906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415F8-4D4B-41B0-8F69-ECF1DB654FD3}" type="datetimeFigureOut">
              <a:rPr lang="en-GB" smtClean="0"/>
              <a:t>26/01/2015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65952-DDAC-475F-BAE8-37AC2D5F28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3900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415F8-4D4B-41B0-8F69-ECF1DB654FD3}" type="datetimeFigureOut">
              <a:rPr lang="en-GB" smtClean="0"/>
              <a:t>26/01/2015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65952-DDAC-475F-BAE8-37AC2D5F28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79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415F8-4D4B-41B0-8F69-ECF1DB654FD3}" type="datetimeFigureOut">
              <a:rPr lang="en-GB" smtClean="0"/>
              <a:t>26/01/2015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65952-DDAC-475F-BAE8-37AC2D5F28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3662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415F8-4D4B-41B0-8F69-ECF1DB654FD3}" type="datetimeFigureOut">
              <a:rPr lang="en-GB" smtClean="0"/>
              <a:t>26/01/2015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65952-DDAC-475F-BAE8-37AC2D5F28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5080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415F8-4D4B-41B0-8F69-ECF1DB654FD3}" type="datetimeFigureOut">
              <a:rPr lang="en-GB" smtClean="0"/>
              <a:t>26/01/2015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65952-DDAC-475F-BAE8-37AC2D5F28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772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415F8-4D4B-41B0-8F69-ECF1DB654FD3}" type="datetimeFigureOut">
              <a:rPr lang="en-GB" smtClean="0"/>
              <a:t>26/01/2015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65952-DDAC-475F-BAE8-37AC2D5F28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4516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1415F8-4D4B-41B0-8F69-ECF1DB654FD3}" type="datetimeFigureOut">
              <a:rPr lang="en-GB" smtClean="0"/>
              <a:t>26/01/2015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C65952-DDAC-475F-BAE8-37AC2D5F28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4014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93" t="8471" r="54713"/>
          <a:stretch/>
        </p:blipFill>
        <p:spPr bwMode="auto">
          <a:xfrm>
            <a:off x="116632" y="24334"/>
            <a:ext cx="3816424" cy="9073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ight Brace 1"/>
          <p:cNvSpPr/>
          <p:nvPr/>
        </p:nvSpPr>
        <p:spPr>
          <a:xfrm>
            <a:off x="2988000" y="24334"/>
            <a:ext cx="180000" cy="641987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3293099" y="3047091"/>
            <a:ext cx="2404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ST-21 complex</a:t>
            </a:r>
            <a:endParaRPr lang="en-GB" dirty="0"/>
          </a:p>
        </p:txBody>
      </p:sp>
      <p:sp>
        <p:nvSpPr>
          <p:cNvPr id="4" name="Right Brace 3"/>
          <p:cNvSpPr/>
          <p:nvPr/>
        </p:nvSpPr>
        <p:spPr>
          <a:xfrm>
            <a:off x="2988000" y="8028384"/>
            <a:ext cx="180000" cy="43204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3369299" y="8024876"/>
            <a:ext cx="22518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ST-21 complex</a:t>
            </a:r>
            <a:endParaRPr lang="en-GB" dirty="0"/>
          </a:p>
        </p:txBody>
      </p:sp>
      <p:sp>
        <p:nvSpPr>
          <p:cNvPr id="5" name="Right Brace 4"/>
          <p:cNvSpPr/>
          <p:nvPr/>
        </p:nvSpPr>
        <p:spPr>
          <a:xfrm>
            <a:off x="2988000" y="6444208"/>
            <a:ext cx="180000" cy="158417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3332644" y="7051630"/>
            <a:ext cx="26118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ST-206 / ST-48 complexes</a:t>
            </a:r>
            <a:endParaRPr lang="en-GB" dirty="0"/>
          </a:p>
        </p:txBody>
      </p:sp>
      <p:sp>
        <p:nvSpPr>
          <p:cNvPr id="6" name="Right Brace 5"/>
          <p:cNvSpPr/>
          <p:nvPr/>
        </p:nvSpPr>
        <p:spPr>
          <a:xfrm>
            <a:off x="2988000" y="8460432"/>
            <a:ext cx="180000" cy="63771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3407083" y="8594621"/>
            <a:ext cx="24629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ST-48 complex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4977225" y="1252374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Blue IID1</a:t>
            </a:r>
          </a:p>
          <a:p>
            <a:r>
              <a:rPr lang="en-GB" dirty="0" smtClean="0"/>
              <a:t>Red  IID2</a:t>
            </a: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980728" y="421377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ST-53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1556792" y="1907704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ST-21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1556792" y="3017339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ST-262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1556792" y="3386671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ST-21</a:t>
            </a:r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1916832" y="3763515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ST-520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2185073" y="4191906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ST-19</a:t>
            </a: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1916832" y="558011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ST-50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1916832" y="5981669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ST-47</a:t>
            </a:r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>
            <a:off x="2226409" y="8028384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ST-104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3481217" y="606043"/>
            <a:ext cx="3034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Breakdown of ST-21 clonal complex using SNP phylogeny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907781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70" t="11226" r="32089" b="5998"/>
          <a:stretch/>
        </p:blipFill>
        <p:spPr bwMode="auto">
          <a:xfrm>
            <a:off x="159" y="1017687"/>
            <a:ext cx="6588690" cy="77581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88640" y="251520"/>
            <a:ext cx="5976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Breakdown of the ST-48 clonal complex using SNP phylogeny</a:t>
            </a:r>
            <a:endParaRPr lang="en-GB" b="1" dirty="0"/>
          </a:p>
        </p:txBody>
      </p:sp>
      <p:sp>
        <p:nvSpPr>
          <p:cNvPr id="3" name="Right Brace 2"/>
          <p:cNvSpPr/>
          <p:nvPr/>
        </p:nvSpPr>
        <p:spPr>
          <a:xfrm>
            <a:off x="4366800" y="4896778"/>
            <a:ext cx="180000" cy="233951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627684" y="5771993"/>
            <a:ext cx="24629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ST-48 complex</a:t>
            </a:r>
            <a:endParaRPr lang="en-GB" dirty="0"/>
          </a:p>
        </p:txBody>
      </p:sp>
      <p:sp>
        <p:nvSpPr>
          <p:cNvPr id="4" name="Right Brace 3"/>
          <p:cNvSpPr/>
          <p:nvPr/>
        </p:nvSpPr>
        <p:spPr>
          <a:xfrm>
            <a:off x="4366800" y="7243889"/>
            <a:ext cx="180000" cy="21602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4627683" y="7167235"/>
            <a:ext cx="24629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ST-48 complex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3324957" y="7167235"/>
            <a:ext cx="9361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ST-38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3346879" y="4752685"/>
            <a:ext cx="9361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ST-205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3299369" y="5997111"/>
            <a:ext cx="9361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ST-48</a:t>
            </a:r>
            <a:endParaRPr lang="en-GB" dirty="0"/>
          </a:p>
        </p:txBody>
      </p:sp>
      <p:sp>
        <p:nvSpPr>
          <p:cNvPr id="6" name="Right Brace 5"/>
          <p:cNvSpPr/>
          <p:nvPr/>
        </p:nvSpPr>
        <p:spPr>
          <a:xfrm>
            <a:off x="4366799" y="2915816"/>
            <a:ext cx="180000" cy="57606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4546799" y="3019182"/>
            <a:ext cx="24629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ST-48 complex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3346879" y="3019182"/>
            <a:ext cx="9361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ST-475</a:t>
            </a:r>
            <a:endParaRPr lang="en-GB" dirty="0"/>
          </a:p>
        </p:txBody>
      </p:sp>
      <p:sp>
        <p:nvSpPr>
          <p:cNvPr id="11" name="Right Brace 10"/>
          <p:cNvSpPr/>
          <p:nvPr/>
        </p:nvSpPr>
        <p:spPr>
          <a:xfrm>
            <a:off x="4366800" y="3923928"/>
            <a:ext cx="180000" cy="97285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4661964" y="4063816"/>
            <a:ext cx="1647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ST-21 complex (ST-104)</a:t>
            </a:r>
            <a:endParaRPr lang="en-GB" dirty="0"/>
          </a:p>
        </p:txBody>
      </p:sp>
      <p:sp>
        <p:nvSpPr>
          <p:cNvPr id="14" name="Right Brace 13"/>
          <p:cNvSpPr/>
          <p:nvPr/>
        </p:nvSpPr>
        <p:spPr>
          <a:xfrm>
            <a:off x="4366798" y="1187624"/>
            <a:ext cx="180000" cy="172819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4573578" y="1867054"/>
            <a:ext cx="2015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ST-206 complex</a:t>
            </a:r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>
            <a:off x="4546800" y="3491880"/>
            <a:ext cx="2015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ST-206 complex</a:t>
            </a:r>
            <a:endParaRPr lang="en-GB" dirty="0"/>
          </a:p>
        </p:txBody>
      </p:sp>
      <p:sp>
        <p:nvSpPr>
          <p:cNvPr id="16" name="Right Brace 15"/>
          <p:cNvSpPr/>
          <p:nvPr/>
        </p:nvSpPr>
        <p:spPr>
          <a:xfrm>
            <a:off x="4366800" y="3491880"/>
            <a:ext cx="180000" cy="43204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3226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96" t="8821" r="50000" b="2439"/>
          <a:stretch/>
        </p:blipFill>
        <p:spPr bwMode="auto">
          <a:xfrm>
            <a:off x="185350" y="107504"/>
            <a:ext cx="4755817" cy="8815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36712" y="1259632"/>
            <a:ext cx="17265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Breakdown of ST-257 clonal complex using SNP phylogeny</a:t>
            </a:r>
            <a:endParaRPr lang="en-GB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530403" y="1584538"/>
            <a:ext cx="10634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ST-257 complex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3534911" y="395536"/>
            <a:ext cx="9361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ST-257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3594916" y="756065"/>
            <a:ext cx="9361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ST-2030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3601911" y="2154828"/>
            <a:ext cx="9361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ST-257</a:t>
            </a:r>
            <a:endParaRPr lang="en-GB" dirty="0"/>
          </a:p>
        </p:txBody>
      </p:sp>
      <p:sp>
        <p:nvSpPr>
          <p:cNvPr id="2" name="Right Brace 1"/>
          <p:cNvSpPr/>
          <p:nvPr/>
        </p:nvSpPr>
        <p:spPr>
          <a:xfrm>
            <a:off x="5076000" y="179512"/>
            <a:ext cx="180000" cy="345638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4062967" y="1125397"/>
            <a:ext cx="0" cy="10294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8" idx="2"/>
          </p:cNvCxnSpPr>
          <p:nvPr/>
        </p:nvCxnSpPr>
        <p:spPr>
          <a:xfrm flipH="1">
            <a:off x="4069962" y="2524160"/>
            <a:ext cx="1" cy="10397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ight Brace 12"/>
          <p:cNvSpPr/>
          <p:nvPr/>
        </p:nvSpPr>
        <p:spPr>
          <a:xfrm>
            <a:off x="5076000" y="3635896"/>
            <a:ext cx="180000" cy="87933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5612233" y="3760695"/>
            <a:ext cx="10634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ST-443 complex</a:t>
            </a:r>
            <a:endParaRPr lang="en-GB" dirty="0"/>
          </a:p>
        </p:txBody>
      </p:sp>
      <p:sp>
        <p:nvSpPr>
          <p:cNvPr id="14" name="Right Brace 13"/>
          <p:cNvSpPr/>
          <p:nvPr/>
        </p:nvSpPr>
        <p:spPr>
          <a:xfrm>
            <a:off x="5076000" y="4860032"/>
            <a:ext cx="180000" cy="57606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5612233" y="4789765"/>
            <a:ext cx="10634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ST-353 complex</a:t>
            </a:r>
            <a:endParaRPr lang="en-GB" dirty="0"/>
          </a:p>
        </p:txBody>
      </p:sp>
      <p:sp>
        <p:nvSpPr>
          <p:cNvPr id="16" name="Right Brace 15"/>
          <p:cNvSpPr/>
          <p:nvPr/>
        </p:nvSpPr>
        <p:spPr>
          <a:xfrm>
            <a:off x="5076000" y="5724128"/>
            <a:ext cx="180000" cy="57606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5595209" y="5653861"/>
            <a:ext cx="10634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ST-52 complex</a:t>
            </a:r>
            <a:endParaRPr lang="en-GB" dirty="0"/>
          </a:p>
        </p:txBody>
      </p:sp>
      <p:sp>
        <p:nvSpPr>
          <p:cNvPr id="20" name="Right Brace 19"/>
          <p:cNvSpPr/>
          <p:nvPr/>
        </p:nvSpPr>
        <p:spPr>
          <a:xfrm>
            <a:off x="5076000" y="7092280"/>
            <a:ext cx="180000" cy="21602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5612233" y="6871538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ST-257 complex</a:t>
            </a:r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>
            <a:off x="3981333" y="7015626"/>
            <a:ext cx="9361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ST-824</a:t>
            </a:r>
            <a:endParaRPr lang="en-GB" dirty="0"/>
          </a:p>
        </p:txBody>
      </p:sp>
      <p:sp>
        <p:nvSpPr>
          <p:cNvPr id="21" name="Right Brace 20"/>
          <p:cNvSpPr/>
          <p:nvPr/>
        </p:nvSpPr>
        <p:spPr>
          <a:xfrm>
            <a:off x="5076000" y="7308304"/>
            <a:ext cx="180000" cy="50405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5615255" y="7387351"/>
            <a:ext cx="10634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ST-460 complex</a:t>
            </a:r>
            <a:endParaRPr lang="en-GB" dirty="0"/>
          </a:p>
        </p:txBody>
      </p:sp>
      <p:sp>
        <p:nvSpPr>
          <p:cNvPr id="24" name="Right Brace 23"/>
          <p:cNvSpPr/>
          <p:nvPr/>
        </p:nvSpPr>
        <p:spPr>
          <a:xfrm>
            <a:off x="5076000" y="7812360"/>
            <a:ext cx="180029" cy="111059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5612233" y="8044490"/>
            <a:ext cx="10634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ST-354 complex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2365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43" t="8687" r="10103" b="9255"/>
          <a:stretch/>
        </p:blipFill>
        <p:spPr bwMode="auto">
          <a:xfrm>
            <a:off x="0" y="2332526"/>
            <a:ext cx="6741368" cy="6114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76672" y="611560"/>
            <a:ext cx="5832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SNP phylogeny of other major clonal complexes</a:t>
            </a:r>
            <a:endParaRPr lang="en-GB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553256" y="2483768"/>
            <a:ext cx="2027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ST-61 complex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2599753" y="3275856"/>
            <a:ext cx="19093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ST-49 complex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4581128" y="3923928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ST-433 complex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4581287" y="4449119"/>
            <a:ext cx="1853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ST-42 complex</a:t>
            </a:r>
            <a:endParaRPr lang="en-GB" dirty="0"/>
          </a:p>
        </p:txBody>
      </p:sp>
      <p:sp>
        <p:nvSpPr>
          <p:cNvPr id="8" name="Right Brace 7"/>
          <p:cNvSpPr/>
          <p:nvPr/>
        </p:nvSpPr>
        <p:spPr>
          <a:xfrm>
            <a:off x="5229200" y="5868144"/>
            <a:ext cx="180000" cy="257841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5534830" y="6834185"/>
            <a:ext cx="12425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ST-45 complex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4606038" y="5029794"/>
            <a:ext cx="2135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ST-22 complex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4643146" y="5389542"/>
            <a:ext cx="1954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ST-508 complex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1268760" y="2051720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ST-48  complex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57641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108</Words>
  <Application>Microsoft Office PowerPoint</Application>
  <PresentationFormat>On-screen Show (4:3)</PresentationFormat>
  <Paragraphs>48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The University of Liverpool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cwinstan</dc:creator>
  <cp:lastModifiedBy>cwinstan</cp:lastModifiedBy>
  <cp:revision>39</cp:revision>
  <dcterms:created xsi:type="dcterms:W3CDTF">2015-01-23T11:43:41Z</dcterms:created>
  <dcterms:modified xsi:type="dcterms:W3CDTF">2015-01-26T13:24:18Z</dcterms:modified>
</cp:coreProperties>
</file>