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2058" y="19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42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0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90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9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8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4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4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5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2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1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3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15DD-D1E6-432A-A8BC-5459D39F774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41A8-36EB-4169-AEC8-E40F4A658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6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4.jpeg"/><Relationship Id="rId3" Type="http://schemas.openxmlformats.org/officeDocument/2006/relationships/image" Target="../media/image2.jpeg"/><Relationship Id="rId21" Type="http://schemas.openxmlformats.org/officeDocument/2006/relationships/hyperlink" Target="https://www.youtube.com/watch?v=XHmDqgFzPCA&amp;feature=youtu.be" TargetMode="Externa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3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2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1.jpeg"/><Relationship Id="rId28" Type="http://schemas.openxmlformats.org/officeDocument/2006/relationships/hyperlink" Target="https://www.youtube.com/watch?v=uRxURweca60" TargetMode="External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4" r="7930" b="1554"/>
          <a:stretch/>
        </p:blipFill>
        <p:spPr bwMode="auto">
          <a:xfrm>
            <a:off x="3171" y="4950"/>
            <a:ext cx="9140830" cy="685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3670" y="893486"/>
            <a:ext cx="1856663" cy="1965511"/>
            <a:chOff x="711174" y="461026"/>
            <a:chExt cx="1970735" cy="2086271"/>
          </a:xfrm>
        </p:grpSpPr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174" y="772221"/>
              <a:ext cx="977434" cy="697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005" y="461026"/>
              <a:ext cx="719023" cy="1008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932" y="1538888"/>
              <a:ext cx="717977" cy="1008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4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25" t="20908" r="26582" b="10578"/>
            <a:stretch/>
          </p:blipFill>
          <p:spPr bwMode="auto">
            <a:xfrm>
              <a:off x="887074" y="1536480"/>
              <a:ext cx="977433" cy="72598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409929" y="3000254"/>
            <a:ext cx="2415989" cy="1410362"/>
            <a:chOff x="3715452" y="2775907"/>
            <a:chExt cx="2475554" cy="1445134"/>
          </a:xfrm>
        </p:grpSpPr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367" y="3592969"/>
              <a:ext cx="850220" cy="222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1479" y="2780588"/>
              <a:ext cx="561809" cy="298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120" y="3604917"/>
              <a:ext cx="493280" cy="345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5866" y="3631503"/>
              <a:ext cx="485140" cy="316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452" y="3890838"/>
              <a:ext cx="604314" cy="330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2928" y="3102813"/>
              <a:ext cx="453580" cy="453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367" y="3202464"/>
              <a:ext cx="371196" cy="360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1500" y="3280245"/>
              <a:ext cx="588849" cy="255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644" y="3188316"/>
              <a:ext cx="710604" cy="317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367" y="2782547"/>
              <a:ext cx="628117" cy="3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7" name="Picture 3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632" y="2777014"/>
              <a:ext cx="538672" cy="243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8" name="Picture 34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2572" y="4036948"/>
              <a:ext cx="828508" cy="182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9" name="Picture 35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7185" y="3801688"/>
              <a:ext cx="446399" cy="417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1381" y="2775907"/>
              <a:ext cx="472282" cy="346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61" name="Picture 37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97" y="4573738"/>
            <a:ext cx="1335978" cy="7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27643" y="4587766"/>
            <a:ext cx="2020846" cy="1894922"/>
            <a:chOff x="816602" y="4453789"/>
            <a:chExt cx="2137841" cy="2004627"/>
          </a:xfrm>
        </p:grpSpPr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527" y="5060935"/>
              <a:ext cx="1020405" cy="537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3" name="Picture 39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831" y="5917058"/>
              <a:ext cx="1028473" cy="541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970" y="5298342"/>
              <a:ext cx="1028473" cy="537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5" name="Picture 41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602" y="5660023"/>
              <a:ext cx="1028473" cy="538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13" y="4453789"/>
              <a:ext cx="1020405" cy="537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67" name="Picture 43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27" y="3242345"/>
            <a:ext cx="1842183" cy="1055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ight Arrow 50"/>
          <p:cNvSpPr/>
          <p:nvPr/>
        </p:nvSpPr>
        <p:spPr>
          <a:xfrm>
            <a:off x="4932300" y="3413165"/>
            <a:ext cx="3890214" cy="266688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lumMod val="72000"/>
                </a:schemeClr>
              </a:gs>
              <a:gs pos="88000">
                <a:schemeClr val="accent1">
                  <a:shade val="67500"/>
                  <a:satMod val="115000"/>
                  <a:lumMod val="75000"/>
                  <a:alpha val="24000"/>
                </a:schemeClr>
              </a:gs>
              <a:gs pos="100000">
                <a:schemeClr val="accent1">
                  <a:shade val="100000"/>
                  <a:satMod val="115000"/>
                  <a:lumMod val="59000"/>
                  <a:lumOff val="41000"/>
                  <a:alpha val="3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2" name="Right Arrow 51"/>
          <p:cNvSpPr/>
          <p:nvPr/>
        </p:nvSpPr>
        <p:spPr>
          <a:xfrm>
            <a:off x="5079498" y="3413164"/>
            <a:ext cx="3890214" cy="2666880"/>
          </a:xfrm>
          <a:prstGeom prst="rightArrow">
            <a:avLst/>
          </a:prstGeom>
          <a:gradFill flip="none" rotWithShape="1">
            <a:gsLst>
              <a:gs pos="7000">
                <a:schemeClr val="accent1">
                  <a:shade val="30000"/>
                  <a:satMod val="115000"/>
                  <a:lumMod val="72000"/>
                  <a:alpha val="50000"/>
                </a:schemeClr>
              </a:gs>
              <a:gs pos="88000">
                <a:schemeClr val="accent1">
                  <a:shade val="67500"/>
                  <a:satMod val="115000"/>
                  <a:lumMod val="75000"/>
                  <a:alpha val="24000"/>
                </a:schemeClr>
              </a:gs>
              <a:gs pos="100000">
                <a:schemeClr val="accent1">
                  <a:shade val="100000"/>
                  <a:satMod val="115000"/>
                  <a:lumMod val="59000"/>
                  <a:lumOff val="41000"/>
                  <a:alpha val="3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3" name="Right Arrow 52"/>
          <p:cNvSpPr/>
          <p:nvPr/>
        </p:nvSpPr>
        <p:spPr>
          <a:xfrm>
            <a:off x="4932300" y="1532783"/>
            <a:ext cx="3530306" cy="2382377"/>
          </a:xfrm>
          <a:prstGeom prst="rightArrow">
            <a:avLst/>
          </a:prstGeom>
          <a:gradFill flip="none" rotWithShape="1">
            <a:gsLst>
              <a:gs pos="33000">
                <a:schemeClr val="accent1">
                  <a:shade val="30000"/>
                  <a:satMod val="115000"/>
                  <a:lumMod val="79000"/>
                </a:schemeClr>
              </a:gs>
              <a:gs pos="88000">
                <a:schemeClr val="accent1">
                  <a:shade val="67500"/>
                  <a:satMod val="115000"/>
                  <a:lumMod val="75000"/>
                  <a:alpha val="24000"/>
                </a:schemeClr>
              </a:gs>
              <a:gs pos="100000">
                <a:schemeClr val="accent1">
                  <a:shade val="100000"/>
                  <a:satMod val="115000"/>
                  <a:lumMod val="59000"/>
                  <a:lumOff val="41000"/>
                  <a:alpha val="3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8800" y="1972469"/>
            <a:ext cx="3649388" cy="1472749"/>
          </a:xfrm>
        </p:spPr>
        <p:txBody>
          <a:bodyPr>
            <a:normAutofit/>
          </a:bodyPr>
          <a:lstStyle/>
          <a:p>
            <a:pPr algn="l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Oxford Business School project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with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Ladislav</a:t>
            </a:r>
            <a:r>
              <a:rPr lang="en-GB"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Miko</a:t>
            </a: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Head of EU Food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engagement campaigns: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Food waste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Young people</a:t>
            </a:r>
            <a:b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public dialogues (vulnerable groups)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5022916" y="4015490"/>
            <a:ext cx="3649388" cy="1472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and increased legitimacy in this space</a:t>
            </a:r>
          </a:p>
          <a:p>
            <a:pPr algn="l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for strategic discussions on</a:t>
            </a:r>
          </a:p>
          <a:p>
            <a:pPr marL="171450" indent="-171450" algn="l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Regulating our future</a:t>
            </a:r>
          </a:p>
          <a:p>
            <a:pPr marL="171450" indent="-171450" algn="l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policy development</a:t>
            </a:r>
          </a:p>
          <a:p>
            <a:pPr marL="171450" indent="-171450" algn="l">
              <a:buFontTx/>
              <a:buChar char="-"/>
            </a:pPr>
            <a:r>
              <a:rPr lang="en-GB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Campaigns (assets: report</a:t>
            </a:r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movie, soundbites</a:t>
            </a:r>
          </a:p>
          <a:p>
            <a:pPr algn="l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influencer factsheets, gifs and e-cards)</a:t>
            </a:r>
          </a:p>
          <a:p>
            <a:pPr algn="l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reinvigorated relationships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37842" y="2446910"/>
            <a:ext cx="2093721" cy="625912"/>
            <a:chOff x="3010035" y="752020"/>
            <a:chExt cx="2354893" cy="703989"/>
          </a:xfrm>
        </p:grpSpPr>
        <p:sp>
          <p:nvSpPr>
            <p:cNvPr id="9" name="Oval Callout 8"/>
            <p:cNvSpPr/>
            <p:nvPr/>
          </p:nvSpPr>
          <p:spPr>
            <a:xfrm>
              <a:off x="3281818" y="752020"/>
              <a:ext cx="1811327" cy="703989"/>
            </a:xfrm>
            <a:prstGeom prst="wedgeEllipseCallout">
              <a:avLst>
                <a:gd name="adj1" fmla="val -18067"/>
                <a:gd name="adj2" fmla="val 68572"/>
              </a:avLst>
            </a:pr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3010035" y="789141"/>
              <a:ext cx="2354893" cy="5681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n-GB" sz="8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amgallagh_UU</a:t>
              </a:r>
              <a:endPara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We’re not too small to make </a:t>
              </a:r>
              <a:br>
                <a:rPr lang="en-GB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difference …enjoy the summing</a:t>
              </a:r>
            </a:p>
            <a:p>
              <a:r>
                <a:rPr lang="en-GB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GB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 of #</a:t>
              </a:r>
              <a:r>
                <a:rPr lang="en-GB" sz="8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OurFoodFuture</a:t>
              </a:r>
              <a:endPara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Oval Callout 59"/>
          <p:cNvSpPr/>
          <p:nvPr/>
        </p:nvSpPr>
        <p:spPr>
          <a:xfrm>
            <a:off x="2977958" y="1641493"/>
            <a:ext cx="1870525" cy="764461"/>
          </a:xfrm>
          <a:prstGeom prst="wedgeEllipseCallout">
            <a:avLst>
              <a:gd name="adj1" fmla="val 28793"/>
              <a:gd name="adj2" fmla="val 62757"/>
            </a:avLst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2850210" y="1660545"/>
            <a:ext cx="2093721" cy="733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inductionJCT</a:t>
            </a:r>
            <a:endParaRPr lang="en-GB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GB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OurFoodFuture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research based</a:t>
            </a:r>
          </a:p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agline #</a:t>
            </a:r>
            <a:r>
              <a:rPr lang="en-GB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StopThinkChoose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great</a:t>
            </a:r>
          </a:p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something we should</a:t>
            </a:r>
          </a:p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ncourage people to do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Callout 61"/>
          <p:cNvSpPr/>
          <p:nvPr/>
        </p:nvSpPr>
        <p:spPr>
          <a:xfrm>
            <a:off x="3058385" y="898249"/>
            <a:ext cx="1644773" cy="602555"/>
          </a:xfrm>
          <a:prstGeom prst="wedgeEllipseCallout">
            <a:avLst>
              <a:gd name="adj1" fmla="val 2967"/>
              <a:gd name="adj2" fmla="val 68572"/>
            </a:avLst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2838579" y="874960"/>
            <a:ext cx="2093721" cy="60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BinnyGraham</a:t>
            </a:r>
            <a:endParaRPr lang="en-GB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transparency in the food</a:t>
            </a:r>
          </a:p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hain will also help to build better</a:t>
            </a:r>
          </a:p>
          <a:p>
            <a:r>
              <a:rPr lang="en-GB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amongst customers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11154" y="4372891"/>
            <a:ext cx="809988" cy="632836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4024350" y="4377739"/>
            <a:ext cx="809988" cy="450717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3427988" y="5645710"/>
            <a:ext cx="809988" cy="602238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2969217" y="5225310"/>
            <a:ext cx="809988" cy="442220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116860" y="5381943"/>
            <a:ext cx="809988" cy="409974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3679236" y="4839877"/>
            <a:ext cx="809988" cy="551275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2930621" y="4239805"/>
            <a:ext cx="2044035" cy="2076167"/>
            <a:chOff x="2835085" y="4157917"/>
            <a:chExt cx="2113276" cy="2146496"/>
          </a:xfrm>
        </p:grpSpPr>
        <p:sp>
          <p:nvSpPr>
            <p:cNvPr id="69" name="Title 1"/>
            <p:cNvSpPr txBox="1">
              <a:spLocks/>
            </p:cNvSpPr>
            <p:nvPr/>
          </p:nvSpPr>
          <p:spPr>
            <a:xfrm>
              <a:off x="2873680" y="4293573"/>
              <a:ext cx="926757" cy="7156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 160,000</a:t>
              </a:r>
            </a:p>
            <a:p>
              <a:r>
                <a:rPr lang="en-GB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eople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engaged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3925961" y="4157917"/>
              <a:ext cx="926757" cy="71566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 6,000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watched live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09397" y="5588754"/>
              <a:ext cx="926757" cy="7156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Reached an</a:t>
              </a:r>
            </a:p>
            <a:p>
              <a:r>
                <a:rPr lang="en-GB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stimated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million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itle 1"/>
            <p:cNvSpPr txBox="1">
              <a:spLocks/>
            </p:cNvSpPr>
            <p:nvPr/>
          </p:nvSpPr>
          <p:spPr>
            <a:xfrm>
              <a:off x="2835085" y="5065445"/>
              <a:ext cx="926757" cy="7156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150 Industry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experts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itle 1"/>
            <p:cNvSpPr txBox="1">
              <a:spLocks/>
            </p:cNvSpPr>
            <p:nvPr/>
          </p:nvSpPr>
          <p:spPr>
            <a:xfrm>
              <a:off x="4021604" y="5192508"/>
              <a:ext cx="926757" cy="7156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 2,000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retweets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itle 1"/>
            <p:cNvSpPr txBox="1">
              <a:spLocks/>
            </p:cNvSpPr>
            <p:nvPr/>
          </p:nvSpPr>
          <p:spPr>
            <a:xfrm>
              <a:off x="3569156" y="4676011"/>
              <a:ext cx="926757" cy="71565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Trended</a:t>
              </a:r>
            </a:p>
            <a:p>
              <a:r>
                <a:rPr lang="en-GB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over</a:t>
              </a:r>
            </a:p>
            <a:p>
              <a:r>
                <a:rPr lang="en-GB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three hours</a:t>
              </a:r>
              <a:endPara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13210" y="4235042"/>
            <a:ext cx="45751" cy="1045917"/>
            <a:chOff x="5026858" y="4153154"/>
            <a:chExt cx="45751" cy="1045917"/>
          </a:xfrm>
        </p:grpSpPr>
        <p:sp>
          <p:nvSpPr>
            <p:cNvPr id="17" name="Oval 16"/>
            <p:cNvSpPr/>
            <p:nvPr/>
          </p:nvSpPr>
          <p:spPr>
            <a:xfrm>
              <a:off x="5026890" y="415315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5026874" y="431508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5026858" y="515335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8383" y="2277369"/>
            <a:ext cx="50530" cy="884039"/>
            <a:chOff x="5022031" y="2195481"/>
            <a:chExt cx="50530" cy="884039"/>
          </a:xfrm>
        </p:grpSpPr>
        <p:sp>
          <p:nvSpPr>
            <p:cNvPr id="90" name="Oval 89"/>
            <p:cNvSpPr/>
            <p:nvPr/>
          </p:nvSpPr>
          <p:spPr>
            <a:xfrm>
              <a:off x="5026842" y="303380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5026826" y="253367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5026810" y="219548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5022031" y="236217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Rounded Rectangle 99"/>
          <p:cNvSpPr/>
          <p:nvPr/>
        </p:nvSpPr>
        <p:spPr>
          <a:xfrm>
            <a:off x="6117226" y="296559"/>
            <a:ext cx="2710841" cy="2896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  <a:lumMod val="11000"/>
                </a:schemeClr>
              </a:gs>
              <a:gs pos="88000">
                <a:schemeClr val="accent1">
                  <a:shade val="67500"/>
                  <a:satMod val="115000"/>
                  <a:lumMod val="49000"/>
                </a:schemeClr>
              </a:gs>
              <a:gs pos="73000">
                <a:schemeClr val="accent1">
                  <a:shade val="100000"/>
                  <a:satMod val="115000"/>
                  <a:lumMod val="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Rounded Rectangle 104"/>
          <p:cNvSpPr/>
          <p:nvPr/>
        </p:nvSpPr>
        <p:spPr>
          <a:xfrm>
            <a:off x="3187188" y="304121"/>
            <a:ext cx="2710841" cy="2896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  <a:lumMod val="11000"/>
                </a:schemeClr>
              </a:gs>
              <a:gs pos="88000">
                <a:schemeClr val="accent1">
                  <a:shade val="67500"/>
                  <a:satMod val="115000"/>
                  <a:lumMod val="49000"/>
                </a:schemeClr>
              </a:gs>
              <a:gs pos="73000">
                <a:schemeClr val="accent1">
                  <a:shade val="100000"/>
                  <a:satMod val="115000"/>
                  <a:lumMod val="5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264078" y="314803"/>
            <a:ext cx="2710841" cy="289675"/>
            <a:chOff x="468798" y="314803"/>
            <a:chExt cx="2710841" cy="289675"/>
          </a:xfrm>
        </p:grpSpPr>
        <p:sp>
          <p:nvSpPr>
            <p:cNvPr id="106" name="Rounded Rectangle 105"/>
            <p:cNvSpPr/>
            <p:nvPr/>
          </p:nvSpPr>
          <p:spPr>
            <a:xfrm>
              <a:off x="468798" y="314803"/>
              <a:ext cx="2710841" cy="2896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0"/>
                    <a:lumMod val="11000"/>
                  </a:schemeClr>
                </a:gs>
                <a:gs pos="88000">
                  <a:schemeClr val="accent1">
                    <a:shade val="67500"/>
                    <a:satMod val="115000"/>
                    <a:lumMod val="49000"/>
                  </a:schemeClr>
                </a:gs>
                <a:gs pos="73000">
                  <a:schemeClr val="accent1">
                    <a:shade val="100000"/>
                    <a:satMod val="115000"/>
                    <a:lumMod val="5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8" name="Title 1"/>
            <p:cNvSpPr txBox="1">
              <a:spLocks/>
            </p:cNvSpPr>
            <p:nvPr/>
          </p:nvSpPr>
          <p:spPr>
            <a:xfrm>
              <a:off x="468798" y="322565"/>
              <a:ext cx="2710841" cy="2773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</a:t>
              </a:r>
              <a:endPara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Title 1"/>
          <p:cNvSpPr txBox="1">
            <a:spLocks/>
          </p:cNvSpPr>
          <p:nvPr/>
        </p:nvSpPr>
        <p:spPr>
          <a:xfrm>
            <a:off x="3190562" y="290089"/>
            <a:ext cx="2710841" cy="307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 empowerment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6117226" y="278315"/>
            <a:ext cx="2710841" cy="307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206557" y="361691"/>
            <a:ext cx="9617213" cy="6369631"/>
            <a:chOff x="-247501" y="388987"/>
            <a:chExt cx="9617213" cy="6369631"/>
          </a:xfrm>
        </p:grpSpPr>
        <p:sp>
          <p:nvSpPr>
            <p:cNvPr id="116" name="Title 1"/>
            <p:cNvSpPr txBox="1">
              <a:spLocks/>
            </p:cNvSpPr>
            <p:nvPr/>
          </p:nvSpPr>
          <p:spPr>
            <a:xfrm>
              <a:off x="118349" y="396303"/>
              <a:ext cx="8824067" cy="5596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804863" algn="l"/>
                </a:tabLst>
              </a:pPr>
              <a:r>
                <a:rPr lang="en-GB" sz="40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anose="020B0604020202020204" pitchFamily="34" charset="0"/>
                </a:rPr>
                <a:t>……………………………………………………..</a:t>
              </a:r>
              <a:endParaRPr lang="en-GB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17" name="Title 1"/>
            <p:cNvSpPr txBox="1">
              <a:spLocks/>
            </p:cNvSpPr>
            <p:nvPr/>
          </p:nvSpPr>
          <p:spPr>
            <a:xfrm>
              <a:off x="106973" y="6198975"/>
              <a:ext cx="8824067" cy="5596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40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anose="020B0604020202020204" pitchFamily="34" charset="0"/>
                </a:rPr>
                <a:t>……………………………………………………..</a:t>
              </a:r>
              <a:endParaRPr lang="en-GB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-2906240" y="3171620"/>
              <a:ext cx="6074572" cy="7570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40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anose="020B0604020202020204" pitchFamily="34" charset="0"/>
                </a:rPr>
                <a:t>……………………………………….</a:t>
              </a:r>
              <a:endParaRPr lang="en-GB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19" name="Title 1"/>
            <p:cNvSpPr txBox="1">
              <a:spLocks/>
            </p:cNvSpPr>
            <p:nvPr/>
          </p:nvSpPr>
          <p:spPr>
            <a:xfrm rot="18900000" flipV="1">
              <a:off x="7283589" y="5842258"/>
              <a:ext cx="2086123" cy="5596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40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anose="020B0604020202020204" pitchFamily="34" charset="0"/>
                </a:rPr>
                <a:t>…………..</a:t>
              </a:r>
              <a:endParaRPr lang="en-GB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21" name="Title 1"/>
            <p:cNvSpPr txBox="1">
              <a:spLocks/>
            </p:cNvSpPr>
            <p:nvPr/>
          </p:nvSpPr>
          <p:spPr>
            <a:xfrm rot="2700000">
              <a:off x="7415770" y="1152227"/>
              <a:ext cx="2086123" cy="5596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4000" b="1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Arial" panose="020B0604020202020204" pitchFamily="34" charset="0"/>
                </a:rPr>
                <a:t>…….…….</a:t>
              </a:r>
              <a:endParaRPr lang="en-GB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25" name="Title 1"/>
          <p:cNvSpPr txBox="1">
            <a:spLocks/>
          </p:cNvSpPr>
          <p:nvPr/>
        </p:nvSpPr>
        <p:spPr>
          <a:xfrm rot="16200000">
            <a:off x="-212089" y="3192944"/>
            <a:ext cx="6074572" cy="7570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…………………………………………………………….…..</a:t>
            </a:r>
            <a:endParaRPr lang="en-GB" sz="25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 flipH="1">
            <a:off x="293288" y="2463455"/>
            <a:ext cx="2696047" cy="7570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……….…………………..</a:t>
            </a:r>
            <a:endParaRPr lang="en-GB" sz="25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7" name="Title 1"/>
          <p:cNvSpPr txBox="1">
            <a:spLocks/>
          </p:cNvSpPr>
          <p:nvPr/>
        </p:nvSpPr>
        <p:spPr>
          <a:xfrm flipH="1">
            <a:off x="291438" y="4026362"/>
            <a:ext cx="2696047" cy="7570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……….…………………..</a:t>
            </a:r>
            <a:endParaRPr lang="en-GB" sz="25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249</TotalTime>
  <Words>123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Oxford Business School project Research with Ladislav Miko, Head of EU Food Public engagement campaigns: -   Food waste -   Young people Future public dialogues (vulnerable groups)</vt:lpstr>
    </vt:vector>
  </TitlesOfParts>
  <Company>Food Standards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Benjamin, Sheila</dc:creator>
  <cp:lastModifiedBy>Barber, Sally</cp:lastModifiedBy>
  <cp:revision>28</cp:revision>
  <cp:lastPrinted>2016-05-11T09:46:42Z</cp:lastPrinted>
  <dcterms:created xsi:type="dcterms:W3CDTF">2016-05-10T23:42:11Z</dcterms:created>
  <dcterms:modified xsi:type="dcterms:W3CDTF">2016-05-20T10:44:50Z</dcterms:modified>
</cp:coreProperties>
</file>